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4" r:id="rId2"/>
    <p:sldId id="286" r:id="rId3"/>
    <p:sldId id="391" r:id="rId4"/>
    <p:sldId id="356" r:id="rId5"/>
    <p:sldId id="366" r:id="rId6"/>
    <p:sldId id="384" r:id="rId7"/>
    <p:sldId id="390" r:id="rId8"/>
    <p:sldId id="351" r:id="rId9"/>
    <p:sldId id="354" r:id="rId10"/>
    <p:sldId id="343" r:id="rId11"/>
    <p:sldId id="355" r:id="rId12"/>
    <p:sldId id="352" r:id="rId13"/>
    <p:sldId id="346" r:id="rId14"/>
    <p:sldId id="347" r:id="rId15"/>
    <p:sldId id="348" r:id="rId16"/>
    <p:sldId id="350" r:id="rId17"/>
    <p:sldId id="377" r:id="rId18"/>
    <p:sldId id="374" r:id="rId19"/>
    <p:sldId id="370" r:id="rId20"/>
    <p:sldId id="3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1" autoAdjust="0"/>
    <p:restoredTop sz="94660"/>
  </p:normalViewPr>
  <p:slideViewPr>
    <p:cSldViewPr snapToGrid="0">
      <p:cViewPr varScale="1">
        <p:scale>
          <a:sx n="78" d="100"/>
          <a:sy n="78" d="100"/>
        </p:scale>
        <p:origin x="54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1F7F3C-CFBD-4521-BAE5-38F185AE452F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4339E943-534F-45A2-8FEF-C71E54C81F38}">
      <dgm:prSet phldrT="[Text]"/>
      <dgm:spPr>
        <a:solidFill>
          <a:srgbClr val="F6303E">
            <a:alpha val="26000"/>
          </a:srgbClr>
        </a:solidFill>
        <a:ln>
          <a:noFill/>
        </a:ln>
      </dgm:spPr>
      <dgm:t>
        <a:bodyPr/>
        <a:lstStyle/>
        <a:p>
          <a:r>
            <a:rPr lang="en-IN" dirty="0"/>
            <a:t>Aptitude, Quantitative Reasoning</a:t>
          </a:r>
        </a:p>
      </dgm:t>
    </dgm:pt>
    <dgm:pt modelId="{1E73E112-5250-464F-8FC7-42E9EFC79743}" type="parTrans" cxnId="{837250FD-8C53-4067-8E46-006238EB6E70}">
      <dgm:prSet/>
      <dgm:spPr/>
      <dgm:t>
        <a:bodyPr/>
        <a:lstStyle/>
        <a:p>
          <a:endParaRPr lang="en-IN"/>
        </a:p>
      </dgm:t>
    </dgm:pt>
    <dgm:pt modelId="{29C19185-73EB-4E56-9FC2-33EC6FCB8950}" type="sibTrans" cxnId="{837250FD-8C53-4067-8E46-006238EB6E70}">
      <dgm:prSet/>
      <dgm:spPr/>
      <dgm:t>
        <a:bodyPr/>
        <a:lstStyle/>
        <a:p>
          <a:endParaRPr lang="en-IN"/>
        </a:p>
      </dgm:t>
    </dgm:pt>
    <dgm:pt modelId="{3DBC4F9B-EDB5-421D-8C84-DCE92A9242F0}">
      <dgm:prSet phldrT="[Text]"/>
      <dgm:spPr>
        <a:solidFill>
          <a:srgbClr val="F6303E">
            <a:alpha val="26000"/>
          </a:srgbClr>
        </a:solidFill>
        <a:ln>
          <a:noFill/>
        </a:ln>
      </dgm:spPr>
      <dgm:t>
        <a:bodyPr/>
        <a:lstStyle/>
        <a:p>
          <a:r>
            <a:rPr lang="en-IN" dirty="0"/>
            <a:t>Pseudo codes, Logic Reasoning</a:t>
          </a:r>
        </a:p>
      </dgm:t>
    </dgm:pt>
    <dgm:pt modelId="{50185714-7CB7-404D-A282-AACE714249FD}" type="parTrans" cxnId="{BD8FEDCF-3D6F-49D7-98ED-CC7112EE2090}">
      <dgm:prSet/>
      <dgm:spPr/>
      <dgm:t>
        <a:bodyPr/>
        <a:lstStyle/>
        <a:p>
          <a:endParaRPr lang="en-IN"/>
        </a:p>
      </dgm:t>
    </dgm:pt>
    <dgm:pt modelId="{615779A6-4743-49C6-A2FA-DF6B50C07E33}" type="sibTrans" cxnId="{BD8FEDCF-3D6F-49D7-98ED-CC7112EE2090}">
      <dgm:prSet/>
      <dgm:spPr/>
      <dgm:t>
        <a:bodyPr/>
        <a:lstStyle/>
        <a:p>
          <a:endParaRPr lang="en-IN"/>
        </a:p>
      </dgm:t>
    </dgm:pt>
    <dgm:pt modelId="{C8444DFA-34E4-434C-8B59-DEC714F3C8E2}">
      <dgm:prSet phldrT="[Text]"/>
      <dgm:spPr>
        <a:solidFill>
          <a:srgbClr val="F6303E">
            <a:alpha val="26000"/>
          </a:srgbClr>
        </a:solidFill>
        <a:ln>
          <a:noFill/>
        </a:ln>
      </dgm:spPr>
      <dgm:t>
        <a:bodyPr/>
        <a:lstStyle/>
        <a:p>
          <a:r>
            <a:rPr lang="en-IN" dirty="0"/>
            <a:t>Generic round – Resume/ Experience</a:t>
          </a:r>
        </a:p>
      </dgm:t>
    </dgm:pt>
    <dgm:pt modelId="{21154ECC-9508-4AF5-8C63-2A177CF293C8}" type="parTrans" cxnId="{EB9EF192-E3F0-447B-812C-068D99D736A1}">
      <dgm:prSet/>
      <dgm:spPr/>
      <dgm:t>
        <a:bodyPr/>
        <a:lstStyle/>
        <a:p>
          <a:endParaRPr lang="en-IN"/>
        </a:p>
      </dgm:t>
    </dgm:pt>
    <dgm:pt modelId="{2022BAF6-3B3B-4EBE-B040-56C0971B1DF8}" type="sibTrans" cxnId="{EB9EF192-E3F0-447B-812C-068D99D736A1}">
      <dgm:prSet/>
      <dgm:spPr/>
      <dgm:t>
        <a:bodyPr/>
        <a:lstStyle/>
        <a:p>
          <a:endParaRPr lang="en-IN"/>
        </a:p>
      </dgm:t>
    </dgm:pt>
    <dgm:pt modelId="{E344B93D-DF37-4CD8-BA63-95E058DEF373}">
      <dgm:prSet phldrT="[Text]"/>
      <dgm:spPr>
        <a:solidFill>
          <a:srgbClr val="F6303E">
            <a:alpha val="26000"/>
          </a:srgbClr>
        </a:solidFill>
        <a:ln>
          <a:noFill/>
        </a:ln>
      </dgm:spPr>
      <dgm:t>
        <a:bodyPr/>
        <a:lstStyle/>
        <a:p>
          <a:r>
            <a:rPr lang="en-IN" dirty="0"/>
            <a:t>Technical Round – SQL, R/Python, Data Science</a:t>
          </a:r>
        </a:p>
      </dgm:t>
    </dgm:pt>
    <dgm:pt modelId="{E9E1EA86-21BF-44F9-BE9D-7C99966F47CC}" type="parTrans" cxnId="{DF310008-C367-4343-A8F0-7C26BC03B8D5}">
      <dgm:prSet/>
      <dgm:spPr/>
      <dgm:t>
        <a:bodyPr/>
        <a:lstStyle/>
        <a:p>
          <a:endParaRPr lang="en-IN"/>
        </a:p>
      </dgm:t>
    </dgm:pt>
    <dgm:pt modelId="{373D6712-A2AD-4D49-97A7-6A48A3EF6CD4}" type="sibTrans" cxnId="{DF310008-C367-4343-A8F0-7C26BC03B8D5}">
      <dgm:prSet/>
      <dgm:spPr/>
      <dgm:t>
        <a:bodyPr/>
        <a:lstStyle/>
        <a:p>
          <a:endParaRPr lang="en-IN"/>
        </a:p>
      </dgm:t>
    </dgm:pt>
    <dgm:pt modelId="{7BF7C9FD-799F-4553-A42F-B3049CD328FD}">
      <dgm:prSet phldrT="[Text]"/>
      <dgm:spPr>
        <a:solidFill>
          <a:srgbClr val="F6303E">
            <a:alpha val="26000"/>
          </a:srgbClr>
        </a:solidFill>
        <a:ln>
          <a:noFill/>
        </a:ln>
      </dgm:spPr>
      <dgm:t>
        <a:bodyPr/>
        <a:lstStyle/>
        <a:p>
          <a:r>
            <a:rPr lang="en-IN" dirty="0"/>
            <a:t>Business Case study</a:t>
          </a:r>
        </a:p>
      </dgm:t>
    </dgm:pt>
    <dgm:pt modelId="{7421105C-15C7-49E2-BBB4-340FA8F61BA4}" type="parTrans" cxnId="{1CAF75D7-D6B4-49F0-B771-7EDAAF20F6FD}">
      <dgm:prSet/>
      <dgm:spPr/>
      <dgm:t>
        <a:bodyPr/>
        <a:lstStyle/>
        <a:p>
          <a:endParaRPr lang="en-IN"/>
        </a:p>
      </dgm:t>
    </dgm:pt>
    <dgm:pt modelId="{80789ADA-C52B-4AC4-9A9D-9EAA6F3466B8}" type="sibTrans" cxnId="{1CAF75D7-D6B4-49F0-B771-7EDAAF20F6FD}">
      <dgm:prSet/>
      <dgm:spPr/>
      <dgm:t>
        <a:bodyPr/>
        <a:lstStyle/>
        <a:p>
          <a:endParaRPr lang="en-IN"/>
        </a:p>
      </dgm:t>
    </dgm:pt>
    <dgm:pt modelId="{457D8941-5018-487E-B72E-69FEB74C0325}">
      <dgm:prSet phldrT="[Text]"/>
      <dgm:spPr>
        <a:solidFill>
          <a:srgbClr val="F6303E">
            <a:alpha val="26000"/>
          </a:srgbClr>
        </a:solidFill>
        <a:ln>
          <a:noFill/>
        </a:ln>
      </dgm:spPr>
      <dgm:t>
        <a:bodyPr/>
        <a:lstStyle/>
        <a:p>
          <a:r>
            <a:rPr lang="en-IN" dirty="0"/>
            <a:t>Managerial round</a:t>
          </a:r>
        </a:p>
      </dgm:t>
    </dgm:pt>
    <dgm:pt modelId="{628FA39D-0363-4654-8E90-F7F9AD38292A}" type="parTrans" cxnId="{E2EF8C37-C20F-431A-9676-BCBA075C9F96}">
      <dgm:prSet/>
      <dgm:spPr/>
      <dgm:t>
        <a:bodyPr/>
        <a:lstStyle/>
        <a:p>
          <a:endParaRPr lang="en-IN"/>
        </a:p>
      </dgm:t>
    </dgm:pt>
    <dgm:pt modelId="{C10A4204-E944-4D19-B7E5-40063FE800A1}" type="sibTrans" cxnId="{E2EF8C37-C20F-431A-9676-BCBA075C9F96}">
      <dgm:prSet/>
      <dgm:spPr/>
      <dgm:t>
        <a:bodyPr/>
        <a:lstStyle/>
        <a:p>
          <a:endParaRPr lang="en-IN"/>
        </a:p>
      </dgm:t>
    </dgm:pt>
    <dgm:pt modelId="{8FFC9085-736D-411C-9F48-2EA3548A59F5}">
      <dgm:prSet phldrT="[Text]"/>
      <dgm:spPr>
        <a:solidFill>
          <a:srgbClr val="F6303E">
            <a:alpha val="26000"/>
          </a:srgbClr>
        </a:solidFill>
        <a:ln>
          <a:noFill/>
        </a:ln>
      </dgm:spPr>
      <dgm:t>
        <a:bodyPr/>
        <a:lstStyle/>
        <a:p>
          <a:r>
            <a:rPr lang="en-IN" dirty="0"/>
            <a:t>Culture mix - HR</a:t>
          </a:r>
        </a:p>
      </dgm:t>
    </dgm:pt>
    <dgm:pt modelId="{34D82C09-DD44-470F-933F-35BA67400BBA}" type="parTrans" cxnId="{19B957A7-14C5-4DFD-99C8-66BB070EA466}">
      <dgm:prSet/>
      <dgm:spPr/>
      <dgm:t>
        <a:bodyPr/>
        <a:lstStyle/>
        <a:p>
          <a:endParaRPr lang="en-IN"/>
        </a:p>
      </dgm:t>
    </dgm:pt>
    <dgm:pt modelId="{D284E200-E01D-439C-8903-203193250206}" type="sibTrans" cxnId="{19B957A7-14C5-4DFD-99C8-66BB070EA466}">
      <dgm:prSet/>
      <dgm:spPr/>
      <dgm:t>
        <a:bodyPr/>
        <a:lstStyle/>
        <a:p>
          <a:endParaRPr lang="en-IN"/>
        </a:p>
      </dgm:t>
    </dgm:pt>
    <dgm:pt modelId="{453A7380-412A-4B0E-B91E-60B526121454}" type="pres">
      <dgm:prSet presAssocID="{DE1F7F3C-CFBD-4521-BAE5-38F185AE452F}" presName="Name0" presStyleCnt="0">
        <dgm:presLayoutVars>
          <dgm:chMax val="7"/>
          <dgm:chPref val="7"/>
          <dgm:dir/>
        </dgm:presLayoutVars>
      </dgm:prSet>
      <dgm:spPr/>
    </dgm:pt>
    <dgm:pt modelId="{557757E9-1D5B-49D8-BD6C-4D1EC91B794D}" type="pres">
      <dgm:prSet presAssocID="{DE1F7F3C-CFBD-4521-BAE5-38F185AE452F}" presName="Name1" presStyleCnt="0"/>
      <dgm:spPr/>
    </dgm:pt>
    <dgm:pt modelId="{C3993E84-867B-442E-9A00-5F81C1923D52}" type="pres">
      <dgm:prSet presAssocID="{DE1F7F3C-CFBD-4521-BAE5-38F185AE452F}" presName="cycle" presStyleCnt="0"/>
      <dgm:spPr/>
    </dgm:pt>
    <dgm:pt modelId="{382D070E-101A-4527-A2C8-B9A2798298C6}" type="pres">
      <dgm:prSet presAssocID="{DE1F7F3C-CFBD-4521-BAE5-38F185AE452F}" presName="srcNode" presStyleLbl="node1" presStyleIdx="0" presStyleCnt="7"/>
      <dgm:spPr/>
    </dgm:pt>
    <dgm:pt modelId="{D8C70217-373A-4961-A09B-3367063F25B9}" type="pres">
      <dgm:prSet presAssocID="{DE1F7F3C-CFBD-4521-BAE5-38F185AE452F}" presName="conn" presStyleLbl="parChTrans1D2" presStyleIdx="0" presStyleCnt="1"/>
      <dgm:spPr/>
    </dgm:pt>
    <dgm:pt modelId="{1554081D-88A8-4E58-B837-90EF5026921D}" type="pres">
      <dgm:prSet presAssocID="{DE1F7F3C-CFBD-4521-BAE5-38F185AE452F}" presName="extraNode" presStyleLbl="node1" presStyleIdx="0" presStyleCnt="7"/>
      <dgm:spPr/>
    </dgm:pt>
    <dgm:pt modelId="{131A82BD-36E8-4242-A4B2-77ED246DD186}" type="pres">
      <dgm:prSet presAssocID="{DE1F7F3C-CFBD-4521-BAE5-38F185AE452F}" presName="dstNode" presStyleLbl="node1" presStyleIdx="0" presStyleCnt="7"/>
      <dgm:spPr/>
    </dgm:pt>
    <dgm:pt modelId="{471D51AA-8B00-4C0F-8EE2-2089272ABEDB}" type="pres">
      <dgm:prSet presAssocID="{4339E943-534F-45A2-8FEF-C71E54C81F38}" presName="text_1" presStyleLbl="node1" presStyleIdx="0" presStyleCnt="7">
        <dgm:presLayoutVars>
          <dgm:bulletEnabled val="1"/>
        </dgm:presLayoutVars>
      </dgm:prSet>
      <dgm:spPr/>
    </dgm:pt>
    <dgm:pt modelId="{C233A223-5A43-43FC-957A-4745698058C7}" type="pres">
      <dgm:prSet presAssocID="{4339E943-534F-45A2-8FEF-C71E54C81F38}" presName="accent_1" presStyleCnt="0"/>
      <dgm:spPr/>
    </dgm:pt>
    <dgm:pt modelId="{4DF0EE81-656D-45E6-AD19-C52BE23630FC}" type="pres">
      <dgm:prSet presAssocID="{4339E943-534F-45A2-8FEF-C71E54C81F38}" presName="accentRepeatNode" presStyleLbl="solidFgAcc1" presStyleIdx="0" presStyleCnt="7"/>
      <dgm:spPr/>
    </dgm:pt>
    <dgm:pt modelId="{EA10F436-D7EA-402A-B265-35DBA3D3500C}" type="pres">
      <dgm:prSet presAssocID="{3DBC4F9B-EDB5-421D-8C84-DCE92A9242F0}" presName="text_2" presStyleLbl="node1" presStyleIdx="1" presStyleCnt="7">
        <dgm:presLayoutVars>
          <dgm:bulletEnabled val="1"/>
        </dgm:presLayoutVars>
      </dgm:prSet>
      <dgm:spPr/>
    </dgm:pt>
    <dgm:pt modelId="{6652FC25-F239-4B37-B038-54FD11010E40}" type="pres">
      <dgm:prSet presAssocID="{3DBC4F9B-EDB5-421D-8C84-DCE92A9242F0}" presName="accent_2" presStyleCnt="0"/>
      <dgm:spPr/>
    </dgm:pt>
    <dgm:pt modelId="{E4914B20-B4CD-433D-8329-4C81AD0F2049}" type="pres">
      <dgm:prSet presAssocID="{3DBC4F9B-EDB5-421D-8C84-DCE92A9242F0}" presName="accentRepeatNode" presStyleLbl="solidFgAcc1" presStyleIdx="1" presStyleCnt="7"/>
      <dgm:spPr/>
    </dgm:pt>
    <dgm:pt modelId="{26EBC60C-1D91-4B87-9D0B-26323F7D79FD}" type="pres">
      <dgm:prSet presAssocID="{C8444DFA-34E4-434C-8B59-DEC714F3C8E2}" presName="text_3" presStyleLbl="node1" presStyleIdx="2" presStyleCnt="7">
        <dgm:presLayoutVars>
          <dgm:bulletEnabled val="1"/>
        </dgm:presLayoutVars>
      </dgm:prSet>
      <dgm:spPr/>
    </dgm:pt>
    <dgm:pt modelId="{8E535316-51AD-4DDF-9C4C-611536E41B0B}" type="pres">
      <dgm:prSet presAssocID="{C8444DFA-34E4-434C-8B59-DEC714F3C8E2}" presName="accent_3" presStyleCnt="0"/>
      <dgm:spPr/>
    </dgm:pt>
    <dgm:pt modelId="{0ED2F1A6-BCBA-4A15-85BF-394130E61336}" type="pres">
      <dgm:prSet presAssocID="{C8444DFA-34E4-434C-8B59-DEC714F3C8E2}" presName="accentRepeatNode" presStyleLbl="solidFgAcc1" presStyleIdx="2" presStyleCnt="7"/>
      <dgm:spPr/>
    </dgm:pt>
    <dgm:pt modelId="{DD3C3AEF-F14A-4317-9B8A-230738D09BBC}" type="pres">
      <dgm:prSet presAssocID="{E344B93D-DF37-4CD8-BA63-95E058DEF373}" presName="text_4" presStyleLbl="node1" presStyleIdx="3" presStyleCnt="7">
        <dgm:presLayoutVars>
          <dgm:bulletEnabled val="1"/>
        </dgm:presLayoutVars>
      </dgm:prSet>
      <dgm:spPr/>
    </dgm:pt>
    <dgm:pt modelId="{A4F1161A-2D08-41E2-90D6-42031336153E}" type="pres">
      <dgm:prSet presAssocID="{E344B93D-DF37-4CD8-BA63-95E058DEF373}" presName="accent_4" presStyleCnt="0"/>
      <dgm:spPr/>
    </dgm:pt>
    <dgm:pt modelId="{C5386B71-60AB-445E-9EFB-91AE8A35C894}" type="pres">
      <dgm:prSet presAssocID="{E344B93D-DF37-4CD8-BA63-95E058DEF373}" presName="accentRepeatNode" presStyleLbl="solidFgAcc1" presStyleIdx="3" presStyleCnt="7"/>
      <dgm:spPr/>
    </dgm:pt>
    <dgm:pt modelId="{7BA2EE89-AA0B-4961-846C-11D404DFC998}" type="pres">
      <dgm:prSet presAssocID="{7BF7C9FD-799F-4553-A42F-B3049CD328FD}" presName="text_5" presStyleLbl="node1" presStyleIdx="4" presStyleCnt="7">
        <dgm:presLayoutVars>
          <dgm:bulletEnabled val="1"/>
        </dgm:presLayoutVars>
      </dgm:prSet>
      <dgm:spPr/>
    </dgm:pt>
    <dgm:pt modelId="{3A0EF569-EF5E-4C69-B891-0BF70FFBEFA9}" type="pres">
      <dgm:prSet presAssocID="{7BF7C9FD-799F-4553-A42F-B3049CD328FD}" presName="accent_5" presStyleCnt="0"/>
      <dgm:spPr/>
    </dgm:pt>
    <dgm:pt modelId="{653C4235-AF4D-41C5-ACEC-0858B554563E}" type="pres">
      <dgm:prSet presAssocID="{7BF7C9FD-799F-4553-A42F-B3049CD328FD}" presName="accentRepeatNode" presStyleLbl="solidFgAcc1" presStyleIdx="4" presStyleCnt="7"/>
      <dgm:spPr/>
    </dgm:pt>
    <dgm:pt modelId="{FB227F9D-FD9B-4D84-BD27-8C37E143D39D}" type="pres">
      <dgm:prSet presAssocID="{457D8941-5018-487E-B72E-69FEB74C0325}" presName="text_6" presStyleLbl="node1" presStyleIdx="5" presStyleCnt="7">
        <dgm:presLayoutVars>
          <dgm:bulletEnabled val="1"/>
        </dgm:presLayoutVars>
      </dgm:prSet>
      <dgm:spPr/>
    </dgm:pt>
    <dgm:pt modelId="{3C979C37-9F01-45D4-9D8A-B3D420FABA9E}" type="pres">
      <dgm:prSet presAssocID="{457D8941-5018-487E-B72E-69FEB74C0325}" presName="accent_6" presStyleCnt="0"/>
      <dgm:spPr/>
    </dgm:pt>
    <dgm:pt modelId="{A1145E48-8DF9-4E7E-98BF-C3277F9CEE62}" type="pres">
      <dgm:prSet presAssocID="{457D8941-5018-487E-B72E-69FEB74C0325}" presName="accentRepeatNode" presStyleLbl="solidFgAcc1" presStyleIdx="5" presStyleCnt="7"/>
      <dgm:spPr/>
    </dgm:pt>
    <dgm:pt modelId="{AE43D322-6E09-4CEB-B34A-B3C12D3DDD4A}" type="pres">
      <dgm:prSet presAssocID="{8FFC9085-736D-411C-9F48-2EA3548A59F5}" presName="text_7" presStyleLbl="node1" presStyleIdx="6" presStyleCnt="7">
        <dgm:presLayoutVars>
          <dgm:bulletEnabled val="1"/>
        </dgm:presLayoutVars>
      </dgm:prSet>
      <dgm:spPr/>
    </dgm:pt>
    <dgm:pt modelId="{CEDE8C17-15F0-41FB-B1D9-0B19571484CB}" type="pres">
      <dgm:prSet presAssocID="{8FFC9085-736D-411C-9F48-2EA3548A59F5}" presName="accent_7" presStyleCnt="0"/>
      <dgm:spPr/>
    </dgm:pt>
    <dgm:pt modelId="{D85E01F9-2267-44CE-8917-5978B372C6F4}" type="pres">
      <dgm:prSet presAssocID="{8FFC9085-736D-411C-9F48-2EA3548A59F5}" presName="accentRepeatNode" presStyleLbl="solidFgAcc1" presStyleIdx="6" presStyleCnt="7"/>
      <dgm:spPr/>
    </dgm:pt>
  </dgm:ptLst>
  <dgm:cxnLst>
    <dgm:cxn modelId="{DF310008-C367-4343-A8F0-7C26BC03B8D5}" srcId="{DE1F7F3C-CFBD-4521-BAE5-38F185AE452F}" destId="{E344B93D-DF37-4CD8-BA63-95E058DEF373}" srcOrd="3" destOrd="0" parTransId="{E9E1EA86-21BF-44F9-BE9D-7C99966F47CC}" sibTransId="{373D6712-A2AD-4D49-97A7-6A48A3EF6CD4}"/>
    <dgm:cxn modelId="{D9BCCF20-C259-4DDD-8C50-3E2544BFFB77}" type="presOf" srcId="{3DBC4F9B-EDB5-421D-8C84-DCE92A9242F0}" destId="{EA10F436-D7EA-402A-B265-35DBA3D3500C}" srcOrd="0" destOrd="0" presId="urn:microsoft.com/office/officeart/2008/layout/VerticalCurvedList"/>
    <dgm:cxn modelId="{2F531222-895E-4152-B4D5-6B7D0659F4B6}" type="presOf" srcId="{4339E943-534F-45A2-8FEF-C71E54C81F38}" destId="{471D51AA-8B00-4C0F-8EE2-2089272ABEDB}" srcOrd="0" destOrd="0" presId="urn:microsoft.com/office/officeart/2008/layout/VerticalCurvedList"/>
    <dgm:cxn modelId="{249B542B-61F2-4668-82D2-17A9C03F3E49}" type="presOf" srcId="{457D8941-5018-487E-B72E-69FEB74C0325}" destId="{FB227F9D-FD9B-4D84-BD27-8C37E143D39D}" srcOrd="0" destOrd="0" presId="urn:microsoft.com/office/officeart/2008/layout/VerticalCurvedList"/>
    <dgm:cxn modelId="{E2EF8C37-C20F-431A-9676-BCBA075C9F96}" srcId="{DE1F7F3C-CFBD-4521-BAE5-38F185AE452F}" destId="{457D8941-5018-487E-B72E-69FEB74C0325}" srcOrd="5" destOrd="0" parTransId="{628FA39D-0363-4654-8E90-F7F9AD38292A}" sibTransId="{C10A4204-E944-4D19-B7E5-40063FE800A1}"/>
    <dgm:cxn modelId="{E392AA3D-E0D3-4841-AE09-CDBEF4547F35}" type="presOf" srcId="{C8444DFA-34E4-434C-8B59-DEC714F3C8E2}" destId="{26EBC60C-1D91-4B87-9D0B-26323F7D79FD}" srcOrd="0" destOrd="0" presId="urn:microsoft.com/office/officeart/2008/layout/VerticalCurvedList"/>
    <dgm:cxn modelId="{C58B5C49-C461-463C-AFD7-C1E4724F6334}" type="presOf" srcId="{29C19185-73EB-4E56-9FC2-33EC6FCB8950}" destId="{D8C70217-373A-4961-A09B-3367063F25B9}" srcOrd="0" destOrd="0" presId="urn:microsoft.com/office/officeart/2008/layout/VerticalCurvedList"/>
    <dgm:cxn modelId="{DCAC1676-9766-4D56-B1FB-EFC6DA8024ED}" type="presOf" srcId="{E344B93D-DF37-4CD8-BA63-95E058DEF373}" destId="{DD3C3AEF-F14A-4317-9B8A-230738D09BBC}" srcOrd="0" destOrd="0" presId="urn:microsoft.com/office/officeart/2008/layout/VerticalCurvedList"/>
    <dgm:cxn modelId="{EB9EF192-E3F0-447B-812C-068D99D736A1}" srcId="{DE1F7F3C-CFBD-4521-BAE5-38F185AE452F}" destId="{C8444DFA-34E4-434C-8B59-DEC714F3C8E2}" srcOrd="2" destOrd="0" parTransId="{21154ECC-9508-4AF5-8C63-2A177CF293C8}" sibTransId="{2022BAF6-3B3B-4EBE-B040-56C0971B1DF8}"/>
    <dgm:cxn modelId="{343B22A6-D569-4E6F-94BB-3B39A6B67024}" type="presOf" srcId="{7BF7C9FD-799F-4553-A42F-B3049CD328FD}" destId="{7BA2EE89-AA0B-4961-846C-11D404DFC998}" srcOrd="0" destOrd="0" presId="urn:microsoft.com/office/officeart/2008/layout/VerticalCurvedList"/>
    <dgm:cxn modelId="{19B957A7-14C5-4DFD-99C8-66BB070EA466}" srcId="{DE1F7F3C-CFBD-4521-BAE5-38F185AE452F}" destId="{8FFC9085-736D-411C-9F48-2EA3548A59F5}" srcOrd="6" destOrd="0" parTransId="{34D82C09-DD44-470F-933F-35BA67400BBA}" sibTransId="{D284E200-E01D-439C-8903-203193250206}"/>
    <dgm:cxn modelId="{A62F9CBA-C9C6-474A-8E98-48A33745DBDB}" type="presOf" srcId="{8FFC9085-736D-411C-9F48-2EA3548A59F5}" destId="{AE43D322-6E09-4CEB-B34A-B3C12D3DDD4A}" srcOrd="0" destOrd="0" presId="urn:microsoft.com/office/officeart/2008/layout/VerticalCurvedList"/>
    <dgm:cxn modelId="{BD8FEDCF-3D6F-49D7-98ED-CC7112EE2090}" srcId="{DE1F7F3C-CFBD-4521-BAE5-38F185AE452F}" destId="{3DBC4F9B-EDB5-421D-8C84-DCE92A9242F0}" srcOrd="1" destOrd="0" parTransId="{50185714-7CB7-404D-A282-AACE714249FD}" sibTransId="{615779A6-4743-49C6-A2FA-DF6B50C07E33}"/>
    <dgm:cxn modelId="{1CAF75D7-D6B4-49F0-B771-7EDAAF20F6FD}" srcId="{DE1F7F3C-CFBD-4521-BAE5-38F185AE452F}" destId="{7BF7C9FD-799F-4553-A42F-B3049CD328FD}" srcOrd="4" destOrd="0" parTransId="{7421105C-15C7-49E2-BBB4-340FA8F61BA4}" sibTransId="{80789ADA-C52B-4AC4-9A9D-9EAA6F3466B8}"/>
    <dgm:cxn modelId="{5D7555E2-C3EB-46D2-B0CD-9CB135DAE986}" type="presOf" srcId="{DE1F7F3C-CFBD-4521-BAE5-38F185AE452F}" destId="{453A7380-412A-4B0E-B91E-60B526121454}" srcOrd="0" destOrd="0" presId="urn:microsoft.com/office/officeart/2008/layout/VerticalCurvedList"/>
    <dgm:cxn modelId="{837250FD-8C53-4067-8E46-006238EB6E70}" srcId="{DE1F7F3C-CFBD-4521-BAE5-38F185AE452F}" destId="{4339E943-534F-45A2-8FEF-C71E54C81F38}" srcOrd="0" destOrd="0" parTransId="{1E73E112-5250-464F-8FC7-42E9EFC79743}" sibTransId="{29C19185-73EB-4E56-9FC2-33EC6FCB8950}"/>
    <dgm:cxn modelId="{CD8666B1-0409-43D0-8F77-987112B0FA3C}" type="presParOf" srcId="{453A7380-412A-4B0E-B91E-60B526121454}" destId="{557757E9-1D5B-49D8-BD6C-4D1EC91B794D}" srcOrd="0" destOrd="0" presId="urn:microsoft.com/office/officeart/2008/layout/VerticalCurvedList"/>
    <dgm:cxn modelId="{D89D3C32-5C1F-4275-BEC0-83834CE5544B}" type="presParOf" srcId="{557757E9-1D5B-49D8-BD6C-4D1EC91B794D}" destId="{C3993E84-867B-442E-9A00-5F81C1923D52}" srcOrd="0" destOrd="0" presId="urn:microsoft.com/office/officeart/2008/layout/VerticalCurvedList"/>
    <dgm:cxn modelId="{8654B40A-6BC4-41D8-A2D1-88DBC9AA9FE3}" type="presParOf" srcId="{C3993E84-867B-442E-9A00-5F81C1923D52}" destId="{382D070E-101A-4527-A2C8-B9A2798298C6}" srcOrd="0" destOrd="0" presId="urn:microsoft.com/office/officeart/2008/layout/VerticalCurvedList"/>
    <dgm:cxn modelId="{1C407AC3-248D-4923-8108-33BCD289A424}" type="presParOf" srcId="{C3993E84-867B-442E-9A00-5F81C1923D52}" destId="{D8C70217-373A-4961-A09B-3367063F25B9}" srcOrd="1" destOrd="0" presId="urn:microsoft.com/office/officeart/2008/layout/VerticalCurvedList"/>
    <dgm:cxn modelId="{B6D6BE92-029F-4FDE-A147-D613B6EDBA43}" type="presParOf" srcId="{C3993E84-867B-442E-9A00-5F81C1923D52}" destId="{1554081D-88A8-4E58-B837-90EF5026921D}" srcOrd="2" destOrd="0" presId="urn:microsoft.com/office/officeart/2008/layout/VerticalCurvedList"/>
    <dgm:cxn modelId="{54F08718-73F1-49C0-955F-85B239D5A3F9}" type="presParOf" srcId="{C3993E84-867B-442E-9A00-5F81C1923D52}" destId="{131A82BD-36E8-4242-A4B2-77ED246DD186}" srcOrd="3" destOrd="0" presId="urn:microsoft.com/office/officeart/2008/layout/VerticalCurvedList"/>
    <dgm:cxn modelId="{6F9958C2-255B-4B51-8EF9-4DC7F39CCB41}" type="presParOf" srcId="{557757E9-1D5B-49D8-BD6C-4D1EC91B794D}" destId="{471D51AA-8B00-4C0F-8EE2-2089272ABEDB}" srcOrd="1" destOrd="0" presId="urn:microsoft.com/office/officeart/2008/layout/VerticalCurvedList"/>
    <dgm:cxn modelId="{0CBD0D9C-6058-453D-B28C-E22D410B4BA8}" type="presParOf" srcId="{557757E9-1D5B-49D8-BD6C-4D1EC91B794D}" destId="{C233A223-5A43-43FC-957A-4745698058C7}" srcOrd="2" destOrd="0" presId="urn:microsoft.com/office/officeart/2008/layout/VerticalCurvedList"/>
    <dgm:cxn modelId="{BEAC8F5F-B511-4C79-BE13-E1C7D9C71D1B}" type="presParOf" srcId="{C233A223-5A43-43FC-957A-4745698058C7}" destId="{4DF0EE81-656D-45E6-AD19-C52BE23630FC}" srcOrd="0" destOrd="0" presId="urn:microsoft.com/office/officeart/2008/layout/VerticalCurvedList"/>
    <dgm:cxn modelId="{4E2ED0F1-4493-4CBB-AF93-476E57E2D886}" type="presParOf" srcId="{557757E9-1D5B-49D8-BD6C-4D1EC91B794D}" destId="{EA10F436-D7EA-402A-B265-35DBA3D3500C}" srcOrd="3" destOrd="0" presId="urn:microsoft.com/office/officeart/2008/layout/VerticalCurvedList"/>
    <dgm:cxn modelId="{5B1D3A5E-E222-445C-A2C0-C496B92673A2}" type="presParOf" srcId="{557757E9-1D5B-49D8-BD6C-4D1EC91B794D}" destId="{6652FC25-F239-4B37-B038-54FD11010E40}" srcOrd="4" destOrd="0" presId="urn:microsoft.com/office/officeart/2008/layout/VerticalCurvedList"/>
    <dgm:cxn modelId="{4660EADB-C8C4-4A75-A5CC-8CDC5E96A39A}" type="presParOf" srcId="{6652FC25-F239-4B37-B038-54FD11010E40}" destId="{E4914B20-B4CD-433D-8329-4C81AD0F2049}" srcOrd="0" destOrd="0" presId="urn:microsoft.com/office/officeart/2008/layout/VerticalCurvedList"/>
    <dgm:cxn modelId="{C4B39C9A-69EB-4093-83B6-832146519F20}" type="presParOf" srcId="{557757E9-1D5B-49D8-BD6C-4D1EC91B794D}" destId="{26EBC60C-1D91-4B87-9D0B-26323F7D79FD}" srcOrd="5" destOrd="0" presId="urn:microsoft.com/office/officeart/2008/layout/VerticalCurvedList"/>
    <dgm:cxn modelId="{22BB4238-7C7B-45FC-AA5A-DBD1BD7FF99C}" type="presParOf" srcId="{557757E9-1D5B-49D8-BD6C-4D1EC91B794D}" destId="{8E535316-51AD-4DDF-9C4C-611536E41B0B}" srcOrd="6" destOrd="0" presId="urn:microsoft.com/office/officeart/2008/layout/VerticalCurvedList"/>
    <dgm:cxn modelId="{CC2B335F-CC8E-4DB3-9EEC-73FC202D8DA6}" type="presParOf" srcId="{8E535316-51AD-4DDF-9C4C-611536E41B0B}" destId="{0ED2F1A6-BCBA-4A15-85BF-394130E61336}" srcOrd="0" destOrd="0" presId="urn:microsoft.com/office/officeart/2008/layout/VerticalCurvedList"/>
    <dgm:cxn modelId="{89E56214-5A32-4688-B0A6-C9F36D7843AE}" type="presParOf" srcId="{557757E9-1D5B-49D8-BD6C-4D1EC91B794D}" destId="{DD3C3AEF-F14A-4317-9B8A-230738D09BBC}" srcOrd="7" destOrd="0" presId="urn:microsoft.com/office/officeart/2008/layout/VerticalCurvedList"/>
    <dgm:cxn modelId="{B39D52C6-14B6-4318-9E0A-E22AACBBEEF0}" type="presParOf" srcId="{557757E9-1D5B-49D8-BD6C-4D1EC91B794D}" destId="{A4F1161A-2D08-41E2-90D6-42031336153E}" srcOrd="8" destOrd="0" presId="urn:microsoft.com/office/officeart/2008/layout/VerticalCurvedList"/>
    <dgm:cxn modelId="{BA5C77D6-761A-48E6-B4B4-B20B43E8EDC1}" type="presParOf" srcId="{A4F1161A-2D08-41E2-90D6-42031336153E}" destId="{C5386B71-60AB-445E-9EFB-91AE8A35C894}" srcOrd="0" destOrd="0" presId="urn:microsoft.com/office/officeart/2008/layout/VerticalCurvedList"/>
    <dgm:cxn modelId="{7DA5D116-4943-4B51-BE96-5D4F3384403F}" type="presParOf" srcId="{557757E9-1D5B-49D8-BD6C-4D1EC91B794D}" destId="{7BA2EE89-AA0B-4961-846C-11D404DFC998}" srcOrd="9" destOrd="0" presId="urn:microsoft.com/office/officeart/2008/layout/VerticalCurvedList"/>
    <dgm:cxn modelId="{6575A116-BDFB-4924-927D-50701AC67EE0}" type="presParOf" srcId="{557757E9-1D5B-49D8-BD6C-4D1EC91B794D}" destId="{3A0EF569-EF5E-4C69-B891-0BF70FFBEFA9}" srcOrd="10" destOrd="0" presId="urn:microsoft.com/office/officeart/2008/layout/VerticalCurvedList"/>
    <dgm:cxn modelId="{508F5E0A-49C7-4A0A-8FE0-D384845AE39B}" type="presParOf" srcId="{3A0EF569-EF5E-4C69-B891-0BF70FFBEFA9}" destId="{653C4235-AF4D-41C5-ACEC-0858B554563E}" srcOrd="0" destOrd="0" presId="urn:microsoft.com/office/officeart/2008/layout/VerticalCurvedList"/>
    <dgm:cxn modelId="{D99CD8B3-5986-434C-AED8-B4025DD2C0B6}" type="presParOf" srcId="{557757E9-1D5B-49D8-BD6C-4D1EC91B794D}" destId="{FB227F9D-FD9B-4D84-BD27-8C37E143D39D}" srcOrd="11" destOrd="0" presId="urn:microsoft.com/office/officeart/2008/layout/VerticalCurvedList"/>
    <dgm:cxn modelId="{DF4F0A72-834C-4F56-8140-60EE7CF44E7D}" type="presParOf" srcId="{557757E9-1D5B-49D8-BD6C-4D1EC91B794D}" destId="{3C979C37-9F01-45D4-9D8A-B3D420FABA9E}" srcOrd="12" destOrd="0" presId="urn:microsoft.com/office/officeart/2008/layout/VerticalCurvedList"/>
    <dgm:cxn modelId="{39F13E95-3BD9-434A-809C-9008F76E9AEA}" type="presParOf" srcId="{3C979C37-9F01-45D4-9D8A-B3D420FABA9E}" destId="{A1145E48-8DF9-4E7E-98BF-C3277F9CEE62}" srcOrd="0" destOrd="0" presId="urn:microsoft.com/office/officeart/2008/layout/VerticalCurvedList"/>
    <dgm:cxn modelId="{4A08DDEE-DD90-4BE3-A4A7-023DA0E3C548}" type="presParOf" srcId="{557757E9-1D5B-49D8-BD6C-4D1EC91B794D}" destId="{AE43D322-6E09-4CEB-B34A-B3C12D3DDD4A}" srcOrd="13" destOrd="0" presId="urn:microsoft.com/office/officeart/2008/layout/VerticalCurvedList"/>
    <dgm:cxn modelId="{4F96D904-E3BC-4F30-B9D3-C26E45E1E230}" type="presParOf" srcId="{557757E9-1D5B-49D8-BD6C-4D1EC91B794D}" destId="{CEDE8C17-15F0-41FB-B1D9-0B19571484CB}" srcOrd="14" destOrd="0" presId="urn:microsoft.com/office/officeart/2008/layout/VerticalCurvedList"/>
    <dgm:cxn modelId="{4556844B-E9FF-4C7F-B038-BB5CA75A08A6}" type="presParOf" srcId="{CEDE8C17-15F0-41FB-B1D9-0B19571484CB}" destId="{D85E01F9-2267-44CE-8917-5978B372C6F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C70217-373A-4961-A09B-3367063F25B9}">
      <dsp:nvSpPr>
        <dsp:cNvPr id="0" name=""/>
        <dsp:cNvSpPr/>
      </dsp:nvSpPr>
      <dsp:spPr>
        <a:xfrm>
          <a:off x="-6122738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1D51AA-8B00-4C0F-8EE2-2089272ABEDB}">
      <dsp:nvSpPr>
        <dsp:cNvPr id="0" name=""/>
        <dsp:cNvSpPr/>
      </dsp:nvSpPr>
      <dsp:spPr>
        <a:xfrm>
          <a:off x="380119" y="246332"/>
          <a:ext cx="5099074" cy="492448"/>
        </a:xfrm>
        <a:prstGeom prst="rect">
          <a:avLst/>
        </a:prstGeom>
        <a:solidFill>
          <a:srgbClr val="F6303E">
            <a:alpha val="26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Aptitude, Quantitative Reasoning</a:t>
          </a:r>
        </a:p>
      </dsp:txBody>
      <dsp:txXfrm>
        <a:off x="380119" y="246332"/>
        <a:ext cx="5099074" cy="492448"/>
      </dsp:txXfrm>
    </dsp:sp>
    <dsp:sp modelId="{4DF0EE81-656D-45E6-AD19-C52BE23630FC}">
      <dsp:nvSpPr>
        <dsp:cNvPr id="0" name=""/>
        <dsp:cNvSpPr/>
      </dsp:nvSpPr>
      <dsp:spPr>
        <a:xfrm>
          <a:off x="72339" y="184776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10F436-D7EA-402A-B265-35DBA3D3500C}">
      <dsp:nvSpPr>
        <dsp:cNvPr id="0" name=""/>
        <dsp:cNvSpPr/>
      </dsp:nvSpPr>
      <dsp:spPr>
        <a:xfrm>
          <a:off x="826075" y="985438"/>
          <a:ext cx="4653118" cy="492448"/>
        </a:xfrm>
        <a:prstGeom prst="rect">
          <a:avLst/>
        </a:prstGeom>
        <a:solidFill>
          <a:srgbClr val="F6303E">
            <a:alpha val="26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Pseudo codes, Logic Reasoning</a:t>
          </a:r>
        </a:p>
      </dsp:txBody>
      <dsp:txXfrm>
        <a:off x="826075" y="985438"/>
        <a:ext cx="4653118" cy="492448"/>
      </dsp:txXfrm>
    </dsp:sp>
    <dsp:sp modelId="{E4914B20-B4CD-433D-8329-4C81AD0F2049}">
      <dsp:nvSpPr>
        <dsp:cNvPr id="0" name=""/>
        <dsp:cNvSpPr/>
      </dsp:nvSpPr>
      <dsp:spPr>
        <a:xfrm>
          <a:off x="518295" y="923882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EBC60C-1D91-4B87-9D0B-26323F7D79FD}">
      <dsp:nvSpPr>
        <dsp:cNvPr id="0" name=""/>
        <dsp:cNvSpPr/>
      </dsp:nvSpPr>
      <dsp:spPr>
        <a:xfrm>
          <a:off x="1070457" y="1724003"/>
          <a:ext cx="4408736" cy="492448"/>
        </a:xfrm>
        <a:prstGeom prst="rect">
          <a:avLst/>
        </a:prstGeom>
        <a:solidFill>
          <a:srgbClr val="F6303E">
            <a:alpha val="26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Generic round – Resume/ Experience</a:t>
          </a:r>
        </a:p>
      </dsp:txBody>
      <dsp:txXfrm>
        <a:off x="1070457" y="1724003"/>
        <a:ext cx="4408736" cy="492448"/>
      </dsp:txXfrm>
    </dsp:sp>
    <dsp:sp modelId="{0ED2F1A6-BCBA-4A15-85BF-394130E61336}">
      <dsp:nvSpPr>
        <dsp:cNvPr id="0" name=""/>
        <dsp:cNvSpPr/>
      </dsp:nvSpPr>
      <dsp:spPr>
        <a:xfrm>
          <a:off x="762677" y="1662447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3C3AEF-F14A-4317-9B8A-230738D09BBC}">
      <dsp:nvSpPr>
        <dsp:cNvPr id="0" name=""/>
        <dsp:cNvSpPr/>
      </dsp:nvSpPr>
      <dsp:spPr>
        <a:xfrm>
          <a:off x="1148486" y="2463109"/>
          <a:ext cx="4330707" cy="492448"/>
        </a:xfrm>
        <a:prstGeom prst="rect">
          <a:avLst/>
        </a:prstGeom>
        <a:solidFill>
          <a:srgbClr val="F6303E">
            <a:alpha val="26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Technical Round – SQL, R/Python, Data Science</a:t>
          </a:r>
        </a:p>
      </dsp:txBody>
      <dsp:txXfrm>
        <a:off x="1148486" y="2463109"/>
        <a:ext cx="4330707" cy="492448"/>
      </dsp:txXfrm>
    </dsp:sp>
    <dsp:sp modelId="{C5386B71-60AB-445E-9EFB-91AE8A35C894}">
      <dsp:nvSpPr>
        <dsp:cNvPr id="0" name=""/>
        <dsp:cNvSpPr/>
      </dsp:nvSpPr>
      <dsp:spPr>
        <a:xfrm>
          <a:off x="840706" y="240155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A2EE89-AA0B-4961-846C-11D404DFC998}">
      <dsp:nvSpPr>
        <dsp:cNvPr id="0" name=""/>
        <dsp:cNvSpPr/>
      </dsp:nvSpPr>
      <dsp:spPr>
        <a:xfrm>
          <a:off x="1070457" y="3202215"/>
          <a:ext cx="4408736" cy="492448"/>
        </a:xfrm>
        <a:prstGeom prst="rect">
          <a:avLst/>
        </a:prstGeom>
        <a:solidFill>
          <a:srgbClr val="F6303E">
            <a:alpha val="26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Business Case study</a:t>
          </a:r>
        </a:p>
      </dsp:txBody>
      <dsp:txXfrm>
        <a:off x="1070457" y="3202215"/>
        <a:ext cx="4408736" cy="492448"/>
      </dsp:txXfrm>
    </dsp:sp>
    <dsp:sp modelId="{653C4235-AF4D-41C5-ACEC-0858B554563E}">
      <dsp:nvSpPr>
        <dsp:cNvPr id="0" name=""/>
        <dsp:cNvSpPr/>
      </dsp:nvSpPr>
      <dsp:spPr>
        <a:xfrm>
          <a:off x="762677" y="314065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227F9D-FD9B-4D84-BD27-8C37E143D39D}">
      <dsp:nvSpPr>
        <dsp:cNvPr id="0" name=""/>
        <dsp:cNvSpPr/>
      </dsp:nvSpPr>
      <dsp:spPr>
        <a:xfrm>
          <a:off x="826075" y="3940779"/>
          <a:ext cx="4653118" cy="492448"/>
        </a:xfrm>
        <a:prstGeom prst="rect">
          <a:avLst/>
        </a:prstGeom>
        <a:solidFill>
          <a:srgbClr val="F6303E">
            <a:alpha val="26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Managerial round</a:t>
          </a:r>
        </a:p>
      </dsp:txBody>
      <dsp:txXfrm>
        <a:off x="826075" y="3940779"/>
        <a:ext cx="4653118" cy="492448"/>
      </dsp:txXfrm>
    </dsp:sp>
    <dsp:sp modelId="{A1145E48-8DF9-4E7E-98BF-C3277F9CEE62}">
      <dsp:nvSpPr>
        <dsp:cNvPr id="0" name=""/>
        <dsp:cNvSpPr/>
      </dsp:nvSpPr>
      <dsp:spPr>
        <a:xfrm>
          <a:off x="518295" y="3879223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43D322-6E09-4CEB-B34A-B3C12D3DDD4A}">
      <dsp:nvSpPr>
        <dsp:cNvPr id="0" name=""/>
        <dsp:cNvSpPr/>
      </dsp:nvSpPr>
      <dsp:spPr>
        <a:xfrm>
          <a:off x="380119" y="4679885"/>
          <a:ext cx="5099074" cy="492448"/>
        </a:xfrm>
        <a:prstGeom prst="rect">
          <a:avLst/>
        </a:prstGeom>
        <a:solidFill>
          <a:srgbClr val="F6303E">
            <a:alpha val="26000"/>
          </a:srgb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881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Culture mix - HR</a:t>
          </a:r>
        </a:p>
      </dsp:txBody>
      <dsp:txXfrm>
        <a:off x="380119" y="4679885"/>
        <a:ext cx="5099074" cy="492448"/>
      </dsp:txXfrm>
    </dsp:sp>
    <dsp:sp modelId="{D85E01F9-2267-44CE-8917-5978B372C6F4}">
      <dsp:nvSpPr>
        <dsp:cNvPr id="0" name=""/>
        <dsp:cNvSpPr/>
      </dsp:nvSpPr>
      <dsp:spPr>
        <a:xfrm>
          <a:off x="72339" y="4618329"/>
          <a:ext cx="615560" cy="61556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8BCF90-DDB9-4E94-AE81-E4F0CA607174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C6F6B0-E701-4646-80FB-9450DB2A56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889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IN" dirty="0"/>
              <a:t>Business math and technology</a:t>
            </a:r>
          </a:p>
          <a:p>
            <a:pPr marL="171450" indent="-171450">
              <a:buFontTx/>
              <a:buChar char="-"/>
            </a:pPr>
            <a:r>
              <a:rPr lang="en-IN" dirty="0"/>
              <a:t>Solve some more case studies, example which is given is very good , industry reference</a:t>
            </a:r>
          </a:p>
          <a:p>
            <a:pPr marL="171450" indent="-171450">
              <a:buFontTx/>
              <a:buChar char="-"/>
            </a:pP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91505C-62D6-AB42-AEF7-53FE9E8A8B2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373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IN" dirty="0"/>
              <a:t>Business math and technology</a:t>
            </a:r>
          </a:p>
          <a:p>
            <a:pPr marL="171450" indent="-171450">
              <a:buFontTx/>
              <a:buChar char="-"/>
            </a:pPr>
            <a:r>
              <a:rPr lang="en-IN" dirty="0"/>
              <a:t>Solve some more case studies, example which is given is very good , industry reference</a:t>
            </a:r>
          </a:p>
          <a:p>
            <a:pPr marL="171450" indent="-171450">
              <a:buFontTx/>
              <a:buChar char="-"/>
            </a:pP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91505C-62D6-AB42-AEF7-53FE9E8A8B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46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8C83C-DA33-4C62-9381-A3DC21136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2E3712-2879-4AD0-8E1D-1CF406744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5149C-F99C-4CEB-AF3D-D99C1505F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6B53A-C1FB-4CA5-830D-3509DED6D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E3E2E-9A57-406F-8E9F-FBEC6A500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901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8D81-4B77-4766-998E-B2EE5D767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D17D63-445E-4CF3-8600-9A883187DF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36AA0-1B0C-4FF5-B8B6-C60A4FAA3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FCD7D-4D77-4559-8C19-503F3E1CA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38EF6B-1FED-4A23-AD01-A2C619A4A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707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365768-9502-407A-A8DE-2150B6656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EC9389-97E9-4B7C-85D9-914BA2595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7FE26-74B2-4A42-B09B-578DAF02E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3C8BD-5FFF-416E-89CF-DFEC945D4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10D7E-8881-422E-806C-E666CBE8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86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2 Lin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2E29-3933-614D-82C7-D215195ADAE0}" type="datetime1">
              <a:rPr lang="en-IN" smtClean="0"/>
              <a:t>05-01-2020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EEA2F-D825-49D3-9C25-497F06EFD3F7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7C4AE0F-0222-463A-BC9B-64E5CB81DFDB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404785" y="2421467"/>
            <a:ext cx="7020983" cy="34925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sz="24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BC9426B-1D3C-A648-8F96-E6F93EA9AE4A}"/>
              </a:ext>
            </a:extLst>
          </p:cNvPr>
          <p:cNvSpPr/>
          <p:nvPr userDrawn="1"/>
        </p:nvSpPr>
        <p:spPr>
          <a:xfrm>
            <a:off x="0" y="0"/>
            <a:ext cx="12192000" cy="849149"/>
          </a:xfrm>
          <a:prstGeom prst="rect">
            <a:avLst/>
          </a:prstGeom>
          <a:solidFill>
            <a:srgbClr val="F5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4" name="Title 11">
            <a:extLst>
              <a:ext uri="{FF2B5EF4-FFF2-40B4-BE49-F238E27FC236}">
                <a16:creationId xmlns:a16="http://schemas.microsoft.com/office/drawing/2014/main" id="{8BDD3B13-3839-F74C-B2C5-2A176DC347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2239" y="162622"/>
            <a:ext cx="4981204" cy="510085"/>
          </a:xfrm>
        </p:spPr>
        <p:txBody>
          <a:bodyPr>
            <a:noAutofit/>
          </a:bodyPr>
          <a:lstStyle>
            <a:lvl1pPr>
              <a:defRPr sz="3200" b="0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add title</a:t>
            </a:r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A52BC07-1C5A-2748-A833-73EA6AF24A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384" y="280085"/>
            <a:ext cx="1084840" cy="28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629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2794">
          <p15:clr>
            <a:srgbClr val="FBAE40"/>
          </p15:clr>
        </p15:guide>
        <p15:guide id="5" pos="2081">
          <p15:clr>
            <a:srgbClr val="FBAE40"/>
          </p15:clr>
        </p15:guide>
        <p15:guide id="6" orient="horz" pos="114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5DF1C9B-713D-40DB-A62A-D1F6BB670D90}"/>
              </a:ext>
            </a:extLst>
          </p:cNvPr>
          <p:cNvSpPr/>
          <p:nvPr/>
        </p:nvSpPr>
        <p:spPr>
          <a:xfrm>
            <a:off x="-575" y="0"/>
            <a:ext cx="12192000" cy="6858000"/>
          </a:xfrm>
          <a:prstGeom prst="rect">
            <a:avLst/>
          </a:prstGeom>
          <a:solidFill>
            <a:srgbClr val="F1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96CEC6-43E1-427C-ABD1-13EFFEFDAF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0317" y="725998"/>
            <a:ext cx="7987424" cy="749876"/>
          </a:xfrm>
        </p:spPr>
        <p:txBody>
          <a:bodyPr>
            <a:no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DF3A31-0142-4D6F-BD6A-08ED8715F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D0C667-8BB3-D74C-86FC-7D0CD1167351}" type="datetime1">
              <a:rPr lang="en-IN" smtClean="0"/>
              <a:t>05-01-2020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0D8DFB-EB9D-4CFE-AECF-ECCB2F8CA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IN"/>
              <a:t>Data Science Certification Program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45A4D0-9626-4A0E-BB58-22B534943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73EEA2F-D825-49D3-9C25-497F06EFD3F7}" type="slidenum">
              <a:rPr lang="en-IN" smtClean="0"/>
              <a:t>‹#›</a:t>
            </a:fld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227" y="404813"/>
            <a:ext cx="1213040" cy="32385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5DF1C9B-713D-40DB-A62A-D1F6BB670D9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0AC936-0B18-A241-B2D6-3F1133E340B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384" y="280085"/>
            <a:ext cx="1084840" cy="28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440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vider">
  <p:cSld name="1_Divi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3825AC8A-E3E4-AB4D-AABE-2AF883CEDDEB}" type="datetime1">
              <a:rPr lang="en-IN" smtClean="0"/>
              <a:t>05-01-2020</a:t>
            </a:fld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/>
          </a:p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38201" y="728134"/>
            <a:ext cx="4346359" cy="537865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/>
        </p:nvSpPr>
        <p:spPr>
          <a:xfrm>
            <a:off x="1295400" y="1680839"/>
            <a:ext cx="3403848" cy="210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IN" sz="1867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Edit Master text styles</a:t>
            </a:r>
            <a:endParaRPr sz="2400"/>
          </a:p>
        </p:txBody>
      </p:sp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38201" y="728134"/>
            <a:ext cx="4346359" cy="5378652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/>
          <p:nvPr/>
        </p:nvSpPr>
        <p:spPr>
          <a:xfrm>
            <a:off x="1295400" y="1680839"/>
            <a:ext cx="3403848" cy="210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IN" sz="1867" b="0" i="0" u="none" strike="noStrike" cap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Edit Master text styles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676037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890">
          <p15:clr>
            <a:srgbClr val="FBAE40"/>
          </p15:clr>
        </p15:guide>
        <p15:guide id="2" pos="612">
          <p15:clr>
            <a:srgbClr val="FBAE40"/>
          </p15:clr>
        </p15:guide>
        <p15:guide id="3" pos="2222">
          <p15:clr>
            <a:srgbClr val="FBAE40"/>
          </p15:clr>
        </p15:guide>
        <p15:guide id="4" orient="horz" pos="162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pictur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1BA7D0C-E0AE-B84E-82B1-85E1892A0CB7}"/>
              </a:ext>
            </a:extLst>
          </p:cNvPr>
          <p:cNvSpPr/>
          <p:nvPr userDrawn="1"/>
        </p:nvSpPr>
        <p:spPr>
          <a:xfrm>
            <a:off x="0" y="0"/>
            <a:ext cx="12192000" cy="849149"/>
          </a:xfrm>
          <a:prstGeom prst="rect">
            <a:avLst/>
          </a:prstGeom>
          <a:solidFill>
            <a:srgbClr val="F5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515757" y="2241551"/>
            <a:ext cx="6047023" cy="3767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67">
                <a:latin typeface="Proxima Nova Rg" pitchFamily="50" charset="0"/>
              </a:defRPr>
            </a:lvl1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8B78B82-9182-42FF-9B90-F95F4B5F528F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864366" y="2241551"/>
            <a:ext cx="4186767" cy="37673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sz="24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Date Placeholder 5">
            <a:extLst>
              <a:ext uri="{FF2B5EF4-FFF2-40B4-BE49-F238E27FC236}">
                <a16:creationId xmlns:a16="http://schemas.microsoft.com/office/drawing/2014/main" id="{CAB3B546-51CB-4994-A9F1-8F1962DB7C80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1"/>
            <a:ext cx="2743200" cy="365125"/>
          </a:xfrm>
        </p:spPr>
        <p:txBody>
          <a:bodyPr/>
          <a:lstStyle/>
          <a:p>
            <a:fld id="{AAC8EB75-20B8-FA41-8A25-CB9D4F4E068B}" type="datetime1">
              <a:rPr lang="en-IN" smtClean="0"/>
              <a:t>04-01-2020</a:t>
            </a:fld>
            <a:endParaRPr lang="en-IN" dirty="0"/>
          </a:p>
        </p:txBody>
      </p: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/>
          <a:p>
            <a:fld id="{273EEA2F-D825-49D3-9C25-497F06EFD3F7}" type="slidenum">
              <a:rPr lang="en-IN" smtClean="0"/>
              <a:t>‹#›</a:t>
            </a:fld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D9752B-E691-BB48-B04D-CD234F0A2C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384" y="280085"/>
            <a:ext cx="1084840" cy="289624"/>
          </a:xfrm>
          <a:prstGeom prst="rect">
            <a:avLst/>
          </a:prstGeom>
        </p:spPr>
      </p:pic>
      <p:sp>
        <p:nvSpPr>
          <p:cNvPr id="13" name="Title 11">
            <a:extLst>
              <a:ext uri="{FF2B5EF4-FFF2-40B4-BE49-F238E27FC236}">
                <a16:creationId xmlns:a16="http://schemas.microsoft.com/office/drawing/2014/main" id="{E3173431-5AA8-1A42-9420-E3760BDF24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2239" y="162622"/>
            <a:ext cx="4981204" cy="510085"/>
          </a:xfrm>
        </p:spPr>
        <p:txBody>
          <a:bodyPr>
            <a:noAutofit/>
          </a:bodyPr>
          <a:lstStyle>
            <a:lvl1pPr>
              <a:defRPr sz="3200" b="0" i="0">
                <a:solidFill>
                  <a:schemeClr val="bg1"/>
                </a:solidFill>
                <a:latin typeface="Proxima Nova" panose="02000506030000020004" pitchFamily="2" charset="0"/>
              </a:defRPr>
            </a:lvl1pPr>
          </a:lstStyle>
          <a:p>
            <a:r>
              <a:rPr lang="en-US" dirty="0"/>
              <a:t>Click to add title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5883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7" orient="horz" pos="378">
          <p15:clr>
            <a:srgbClr val="FBAE40"/>
          </p15:clr>
        </p15:guide>
        <p15:guide id="8" orient="horz" pos="1053">
          <p15:clr>
            <a:srgbClr val="FBAE40"/>
          </p15:clr>
        </p15:guide>
        <p15:guide id="9" orient="horz" pos="2845">
          <p15:clr>
            <a:srgbClr val="FBAE40"/>
          </p15:clr>
        </p15:guide>
        <p15:guide id="10" pos="3254">
          <p15:clr>
            <a:srgbClr val="FBAE40"/>
          </p15:clr>
        </p15:guide>
        <p15:guide id="11" pos="339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2 Line Title, Infographics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6E02A8A3-DB71-4204-8178-44D43F0A7DDB}"/>
              </a:ext>
            </a:extLst>
          </p:cNvPr>
          <p:cNvSpPr/>
          <p:nvPr userDrawn="1"/>
        </p:nvSpPr>
        <p:spPr>
          <a:xfrm>
            <a:off x="-1" y="800101"/>
            <a:ext cx="12192001" cy="60578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C02D0B-A252-47F4-90C6-E6D73E995E19}"/>
              </a:ext>
            </a:extLst>
          </p:cNvPr>
          <p:cNvSpPr/>
          <p:nvPr userDrawn="1"/>
        </p:nvSpPr>
        <p:spPr>
          <a:xfrm>
            <a:off x="-3" y="-26732"/>
            <a:ext cx="12192001" cy="6858000"/>
          </a:xfrm>
          <a:prstGeom prst="rect">
            <a:avLst/>
          </a:prstGeom>
          <a:blipFill>
            <a:blip r:embed="rId2">
              <a:alphaModFix amt="1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DD8D96AE-F6F4-434E-9686-AF89D00D27E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-3" y="-16149"/>
            <a:ext cx="12192003" cy="686356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1" name="Picture Placeholder 60">
            <a:extLst>
              <a:ext uri="{FF2B5EF4-FFF2-40B4-BE49-F238E27FC236}">
                <a16:creationId xmlns:a16="http://schemas.microsoft.com/office/drawing/2014/main" id="{1F6816D9-B4AF-47C1-8C5D-860514751DF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3627646" y="-5142546"/>
            <a:ext cx="12192001" cy="6863567"/>
          </a:xfrm>
          <a:custGeom>
            <a:avLst/>
            <a:gdLst>
              <a:gd name="connsiteX0" fmla="*/ 1 w 9144001"/>
              <a:gd name="connsiteY0" fmla="*/ 0 h 5147675"/>
              <a:gd name="connsiteX1" fmla="*/ 9144001 w 9144001"/>
              <a:gd name="connsiteY1" fmla="*/ 0 h 5147675"/>
              <a:gd name="connsiteX2" fmla="*/ 9144001 w 9144001"/>
              <a:gd name="connsiteY2" fmla="*/ 2897600 h 5147675"/>
              <a:gd name="connsiteX3" fmla="*/ 9144001 w 9144001"/>
              <a:gd name="connsiteY3" fmla="*/ 3191288 h 5147675"/>
              <a:gd name="connsiteX4" fmla="*/ 9144001 w 9144001"/>
              <a:gd name="connsiteY4" fmla="*/ 5147088 h 5147675"/>
              <a:gd name="connsiteX5" fmla="*/ 4727575 w 9144001"/>
              <a:gd name="connsiteY5" fmla="*/ 5147088 h 5147675"/>
              <a:gd name="connsiteX6" fmla="*/ 4727575 w 9144001"/>
              <a:gd name="connsiteY6" fmla="*/ 5147675 h 5147675"/>
              <a:gd name="connsiteX7" fmla="*/ 3650997 w 9144001"/>
              <a:gd name="connsiteY7" fmla="*/ 5147675 h 5147675"/>
              <a:gd name="connsiteX8" fmla="*/ 2002040 w 9144001"/>
              <a:gd name="connsiteY8" fmla="*/ 5147675 h 5147675"/>
              <a:gd name="connsiteX9" fmla="*/ 528199 w 9144001"/>
              <a:gd name="connsiteY9" fmla="*/ 4498138 h 5147675"/>
              <a:gd name="connsiteX10" fmla="*/ 371258 w 9144001"/>
              <a:gd name="connsiteY10" fmla="*/ 4301898 h 5147675"/>
              <a:gd name="connsiteX11" fmla="*/ 372954 w 9144001"/>
              <a:gd name="connsiteY11" fmla="*/ 4302311 h 5147675"/>
              <a:gd name="connsiteX12" fmla="*/ 416872 w 9144001"/>
              <a:gd name="connsiteY12" fmla="*/ 4305173 h 5147675"/>
              <a:gd name="connsiteX13" fmla="*/ 421076 w 9144001"/>
              <a:gd name="connsiteY13" fmla="*/ 4304692 h 5147675"/>
              <a:gd name="connsiteX14" fmla="*/ 519767 w 9144001"/>
              <a:gd name="connsiteY14" fmla="*/ 4330646 h 5147675"/>
              <a:gd name="connsiteX15" fmla="*/ 1631739 w 9144001"/>
              <a:gd name="connsiteY15" fmla="*/ 4032541 h 5147675"/>
              <a:gd name="connsiteX16" fmla="*/ 1631739 w 9144001"/>
              <a:gd name="connsiteY16" fmla="*/ 4305790 h 5147675"/>
              <a:gd name="connsiteX17" fmla="*/ 2008581 w 9144001"/>
              <a:gd name="connsiteY17" fmla="*/ 4305790 h 5147675"/>
              <a:gd name="connsiteX18" fmla="*/ 2008581 w 9144001"/>
              <a:gd name="connsiteY18" fmla="*/ 3717145 h 5147675"/>
              <a:gd name="connsiteX19" fmla="*/ 2008582 w 9144001"/>
              <a:gd name="connsiteY19" fmla="*/ 3717145 h 5147675"/>
              <a:gd name="connsiteX20" fmla="*/ 2008582 w 9144001"/>
              <a:gd name="connsiteY20" fmla="*/ 3341860 h 5147675"/>
              <a:gd name="connsiteX21" fmla="*/ 998932 w 9144001"/>
              <a:gd name="connsiteY21" fmla="*/ 3341860 h 5147675"/>
              <a:gd name="connsiteX22" fmla="*/ 998932 w 9144001"/>
              <a:gd name="connsiteY22" fmla="*/ 3717145 h 5147675"/>
              <a:gd name="connsiteX23" fmla="*/ 1373490 w 9144001"/>
              <a:gd name="connsiteY23" fmla="*/ 3717145 h 5147675"/>
              <a:gd name="connsiteX24" fmla="*/ 1303666 w 9144001"/>
              <a:gd name="connsiteY24" fmla="*/ 3798867 h 5147675"/>
              <a:gd name="connsiteX25" fmla="*/ 9481 w 9144001"/>
              <a:gd name="connsiteY25" fmla="*/ 3224240 h 5147675"/>
              <a:gd name="connsiteX26" fmla="*/ 4951 w 9144001"/>
              <a:gd name="connsiteY26" fmla="*/ 3236367 h 5147675"/>
              <a:gd name="connsiteX27" fmla="*/ 2684 w 9144001"/>
              <a:gd name="connsiteY27" fmla="*/ 3191288 h 5147675"/>
              <a:gd name="connsiteX28" fmla="*/ 1 w 9144001"/>
              <a:gd name="connsiteY28" fmla="*/ 3191288 h 5147675"/>
              <a:gd name="connsiteX29" fmla="*/ 1 w 9144001"/>
              <a:gd name="connsiteY29" fmla="*/ 3137961 h 5147675"/>
              <a:gd name="connsiteX30" fmla="*/ 0 w 9144001"/>
              <a:gd name="connsiteY30" fmla="*/ 3137939 h 5147675"/>
              <a:gd name="connsiteX31" fmla="*/ 0 w 9144001"/>
              <a:gd name="connsiteY31" fmla="*/ 3137938 h 5147675"/>
              <a:gd name="connsiteX32" fmla="*/ 0 w 9144001"/>
              <a:gd name="connsiteY32" fmla="*/ 1645650 h 5147675"/>
              <a:gd name="connsiteX33" fmla="*/ 1 w 9144001"/>
              <a:gd name="connsiteY33" fmla="*/ 1645650 h 514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144001" h="5147675">
                <a:moveTo>
                  <a:pt x="1" y="0"/>
                </a:moveTo>
                <a:lnTo>
                  <a:pt x="9144001" y="0"/>
                </a:lnTo>
                <a:lnTo>
                  <a:pt x="9144001" y="2897600"/>
                </a:lnTo>
                <a:lnTo>
                  <a:pt x="9144001" y="3191288"/>
                </a:lnTo>
                <a:lnTo>
                  <a:pt x="9144001" y="5147088"/>
                </a:lnTo>
                <a:lnTo>
                  <a:pt x="4727575" y="5147088"/>
                </a:lnTo>
                <a:lnTo>
                  <a:pt x="4727575" y="5147675"/>
                </a:lnTo>
                <a:lnTo>
                  <a:pt x="3650997" y="5147675"/>
                </a:lnTo>
                <a:lnTo>
                  <a:pt x="2002040" y="5147675"/>
                </a:lnTo>
                <a:cubicBezTo>
                  <a:pt x="1418959" y="5147675"/>
                  <a:pt x="894096" y="4897452"/>
                  <a:pt x="528199" y="4498138"/>
                </a:cubicBezTo>
                <a:lnTo>
                  <a:pt x="371258" y="4301898"/>
                </a:lnTo>
                <a:lnTo>
                  <a:pt x="372954" y="4302311"/>
                </a:lnTo>
                <a:cubicBezTo>
                  <a:pt x="387739" y="4304577"/>
                  <a:pt x="402446" y="4305517"/>
                  <a:pt x="416872" y="4305173"/>
                </a:cubicBezTo>
                <a:lnTo>
                  <a:pt x="421076" y="4304692"/>
                </a:lnTo>
                <a:lnTo>
                  <a:pt x="519767" y="4330646"/>
                </a:lnTo>
                <a:cubicBezTo>
                  <a:pt x="804007" y="4390620"/>
                  <a:pt x="1306113" y="4394625"/>
                  <a:pt x="1631739" y="4032541"/>
                </a:cubicBezTo>
                <a:lnTo>
                  <a:pt x="1631739" y="4305790"/>
                </a:lnTo>
                <a:lnTo>
                  <a:pt x="2008581" y="4305790"/>
                </a:lnTo>
                <a:lnTo>
                  <a:pt x="2008581" y="3717145"/>
                </a:lnTo>
                <a:lnTo>
                  <a:pt x="2008582" y="3717145"/>
                </a:lnTo>
                <a:lnTo>
                  <a:pt x="2008582" y="3341860"/>
                </a:lnTo>
                <a:lnTo>
                  <a:pt x="998932" y="3341860"/>
                </a:lnTo>
                <a:lnTo>
                  <a:pt x="998932" y="3717145"/>
                </a:lnTo>
                <a:lnTo>
                  <a:pt x="1373490" y="3717145"/>
                </a:lnTo>
                <a:lnTo>
                  <a:pt x="1303666" y="3798867"/>
                </a:lnTo>
                <a:cubicBezTo>
                  <a:pt x="914338" y="4173453"/>
                  <a:pt x="32448" y="3945809"/>
                  <a:pt x="9481" y="3224240"/>
                </a:cubicBezTo>
                <a:lnTo>
                  <a:pt x="4951" y="3236367"/>
                </a:lnTo>
                <a:lnTo>
                  <a:pt x="2684" y="3191288"/>
                </a:lnTo>
                <a:lnTo>
                  <a:pt x="1" y="3191288"/>
                </a:lnTo>
                <a:lnTo>
                  <a:pt x="1" y="3137961"/>
                </a:lnTo>
                <a:lnTo>
                  <a:pt x="0" y="3137939"/>
                </a:lnTo>
                <a:lnTo>
                  <a:pt x="0" y="3137938"/>
                </a:lnTo>
                <a:lnTo>
                  <a:pt x="0" y="1645650"/>
                </a:lnTo>
                <a:lnTo>
                  <a:pt x="1" y="16456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3" name="Date Placeholder 132">
            <a:extLst>
              <a:ext uri="{FF2B5EF4-FFF2-40B4-BE49-F238E27FC236}">
                <a16:creationId xmlns:a16="http://schemas.microsoft.com/office/drawing/2014/main" id="{9AC3D831-327E-4ADF-B27E-32AC0913EAB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6864892D-382A-F246-85F9-E706314457B1}" type="datetime1">
              <a:rPr lang="en-IN" smtClean="0"/>
              <a:t>05-01-2020</a:t>
            </a:fld>
            <a:endParaRPr lang="en-IN"/>
          </a:p>
        </p:txBody>
      </p:sp>
      <p:sp>
        <p:nvSpPr>
          <p:cNvPr id="135" name="Slide Number Placeholder 134">
            <a:extLst>
              <a:ext uri="{FF2B5EF4-FFF2-40B4-BE49-F238E27FC236}">
                <a16:creationId xmlns:a16="http://schemas.microsoft.com/office/drawing/2014/main" id="{9B4DE495-883A-4C30-86EF-E937F42C25B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73EEA2F-D825-49D3-9C25-497F06EFD3F7}" type="slidenum">
              <a:rPr lang="en-IN" smtClean="0"/>
              <a:t>‹#›</a:t>
            </a:fld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92C22-F16A-420C-A7E7-19AE8DFA3CB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85131" y="4652963"/>
            <a:ext cx="7140108" cy="1116012"/>
          </a:xfrm>
          <a:prstGeom prst="rect">
            <a:avLst/>
          </a:prstGeom>
        </p:spPr>
        <p:txBody>
          <a:bodyPr/>
          <a:lstStyle>
            <a:lvl1pPr marL="285744" indent="-285744">
              <a:buFontTx/>
              <a:buBlip>
                <a:blip r:embed="rId3"/>
              </a:buBlip>
              <a:defRPr sz="16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A45E11-4B71-49A2-A5CA-2C1C5CC58B4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129" y="2979683"/>
            <a:ext cx="7164683" cy="1481067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C300AC66-03C0-4421-B116-D790883D5410}"/>
              </a:ext>
            </a:extLst>
          </p:cNvPr>
          <p:cNvSpPr txBox="1">
            <a:spLocks/>
          </p:cNvSpPr>
          <p:nvPr userDrawn="1"/>
        </p:nvSpPr>
        <p:spPr>
          <a:xfrm>
            <a:off x="856223" y="813647"/>
            <a:ext cx="7324271" cy="11525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700" b="0" kern="1200">
                <a:solidFill>
                  <a:schemeClr val="bg1"/>
                </a:solidFill>
                <a:latin typeface="Neue Plak" panose="020B0804030202020204" pitchFamily="34" charset="0"/>
                <a:ea typeface="+mj-ea"/>
                <a:cs typeface="+mj-cs"/>
              </a:defRPr>
            </a:lvl1pPr>
          </a:lstStyle>
          <a:p>
            <a:r>
              <a:rPr lang="en-US" sz="4800" dirty="0">
                <a:solidFill>
                  <a:srgbClr val="F5333F"/>
                </a:solidFill>
                <a:latin typeface="Neue Plak" panose="020B0804030202020204" pitchFamily="34" charset="0"/>
              </a:rPr>
              <a:t>Click to add Title</a:t>
            </a:r>
            <a:endParaRPr lang="en-IN" sz="4800" dirty="0">
              <a:solidFill>
                <a:srgbClr val="F5333F"/>
              </a:solidFill>
              <a:latin typeface="Neue Plak" panose="020B0804030202020204" pitchFamily="34" charset="0"/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FC60F344-7C07-441B-A31D-6018ABB9583D}"/>
              </a:ext>
            </a:extLst>
          </p:cNvPr>
          <p:cNvSpPr/>
          <p:nvPr userDrawn="1"/>
        </p:nvSpPr>
        <p:spPr>
          <a:xfrm>
            <a:off x="15624793" y="4920411"/>
            <a:ext cx="1160" cy="1428"/>
          </a:xfrm>
          <a:custGeom>
            <a:avLst/>
            <a:gdLst>
              <a:gd name="connsiteX0" fmla="*/ 0 w 870"/>
              <a:gd name="connsiteY0" fmla="*/ 0 h 1071"/>
              <a:gd name="connsiteX1" fmla="*/ 870 w 870"/>
              <a:gd name="connsiteY1" fmla="*/ 0 h 1071"/>
              <a:gd name="connsiteX2" fmla="*/ 870 w 870"/>
              <a:gd name="connsiteY2" fmla="*/ 1071 h 1071"/>
              <a:gd name="connsiteX3" fmla="*/ 0 w 870"/>
              <a:gd name="connsiteY3" fmla="*/ 0 h 1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0" h="1071">
                <a:moveTo>
                  <a:pt x="0" y="0"/>
                </a:moveTo>
                <a:lnTo>
                  <a:pt x="870" y="0"/>
                </a:lnTo>
                <a:lnTo>
                  <a:pt x="870" y="107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20835128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orient="horz" pos="2731">
          <p15:clr>
            <a:srgbClr val="FBAE40"/>
          </p15:clr>
        </p15:guide>
        <p15:guide id="3" orient="horz" pos="219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85D66-55CD-4B7F-978F-85DE69A9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304D4-4E87-4F20-B667-5118C57A8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15B01-1CE2-4DFE-A9AF-8D7157768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F1FAC-2348-46D1-9D87-C217F7A1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C9C15-DF56-4D01-B20A-DD2403528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43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80FDF-181F-42CB-92DB-11D3689C5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653ABB-20C5-448C-8166-EB115B988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0FC1A-728F-40FD-9606-836886CCC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C68C3-AA94-4796-A3F8-F58E63C16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86ACE-BB97-4098-90B7-1222D7DA8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161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AD167-9CF5-45EB-867A-2EC35DB07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EC1DD-F913-483C-961B-8140CB860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BC8D-D247-4A29-8BF4-DD04939969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3D24B-E898-4600-AF96-E3DE0859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F07F27-734A-43D4-8AD9-BDFDD5001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1E6C0B-C1C2-4B1C-B608-20FBED513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66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3D949-1571-4410-8799-33A2E335F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5637C-A4F8-4494-8257-B8E475AA7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319E7B-CBAA-493E-B554-5C7605AAA2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4DE9FE-702D-45A6-A91B-E63559E6E8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FE026C-3782-4F90-BFED-BACB7538CC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3D1D43-F5F4-43C3-9248-B666DCCEF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5ECCD3-77D6-4201-B9F2-393DBEE38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64D040-2EC7-4BAA-8FA3-E7481A584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80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93FCC-BC99-4031-AA5D-6703C23C1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A19D0D-E062-4868-B1BE-3433BC158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AF0909-C155-4C7A-8FB1-9AD64FA8F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93016-942F-46FC-9054-0E5ADE882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064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C8D8B5-F8FB-45C6-BFC5-60606EC87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B872C8-96A8-4AD1-B4D4-F775738ED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FA938-268A-437B-B0A7-8CDB465E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737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610DB-A9A1-4673-85DC-3257443EC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68ADB-5559-4A32-966D-C1F09AAAF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93A37-0FA3-441F-8549-AAE1B851BF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084F1-694B-443E-8565-55DFFC366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86CD5-E600-4980-997A-AD930D19D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21C9C-F283-4C54-A41E-8269AF0CD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00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EDF5C-438D-4F50-95E4-8C960D56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FE5CF0-C618-4285-994F-32459D1F9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132DBE-25CF-4A65-BCED-1CAA14D6FF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BD3AA7-B536-49B5-9567-760621EE3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ECB37F-97C9-4504-BAD1-E01BC6685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40CA35-9DF4-4E00-A790-87617AF82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4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2A1E40-08D9-49BF-AFBE-7A5005411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4843C-608D-4167-A234-211A01CD4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8D61F-6693-4FA9-8DE8-2095190F6A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56186-A981-4DBD-8680-1D54931A451B}" type="datetimeFigureOut">
              <a:rPr lang="en-US" smtClean="0"/>
              <a:t>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F5A75-D6DD-406E-A97A-49058089F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11681-C965-411D-8670-123B522DE5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244EA-EE4E-4A7D-A79C-946DA0872C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07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2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698" b="7698"/>
          <a:stretch/>
        </p:blipFill>
        <p:spPr>
          <a:xfrm>
            <a:off x="0" y="-213375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24"/>
          <p:cNvSpPr txBox="1">
            <a:spLocks noGrp="1"/>
          </p:cNvSpPr>
          <p:nvPr>
            <p:ph type="dt" idx="10"/>
          </p:nvPr>
        </p:nvSpPr>
        <p:spPr>
          <a:xfrm>
            <a:off x="8509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ctr" anchorCtr="0">
            <a:noAutofit/>
          </a:bodyPr>
          <a:lstStyle/>
          <a:p>
            <a:fld id="{76C36027-EA19-5546-BD93-2BE9B7E2B92B}" type="datetime1">
              <a:rPr lang="en-IN">
                <a:solidFill>
                  <a:srgbClr val="E72D3F"/>
                </a:solidFill>
                <a:latin typeface="Proxima Nova"/>
                <a:ea typeface="Proxima Nova"/>
                <a:cs typeface="Proxima Nova"/>
                <a:sym typeface="Proxima Nova"/>
              </a:rPr>
              <a:pPr/>
              <a:t>05-01-2020</a:t>
            </a:fld>
            <a:endParaRPr>
              <a:solidFill>
                <a:srgbClr val="E72D3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9" name="Google Shape;399;p24"/>
          <p:cNvSpPr txBox="1">
            <a:spLocks noGrp="1"/>
          </p:cNvSpPr>
          <p:nvPr>
            <p:ph type="sldNum" idx="12"/>
          </p:nvPr>
        </p:nvSpPr>
        <p:spPr>
          <a:xfrm>
            <a:off x="86233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60933" rIns="121900" bIns="60933" rtlCol="0" anchor="ctr" anchorCtr="0">
            <a:noAutofit/>
          </a:bodyPr>
          <a:lstStyle/>
          <a:p>
            <a:fld id="{00000000-1234-1234-1234-123412341234}" type="slidenum">
              <a:rPr lang="en-IN">
                <a:solidFill>
                  <a:srgbClr val="E72D3F"/>
                </a:solidFill>
                <a:latin typeface="Proxima Nova"/>
                <a:ea typeface="Proxima Nova"/>
                <a:cs typeface="Proxima Nova"/>
                <a:sym typeface="Proxima Nova"/>
              </a:rPr>
              <a:pPr/>
              <a:t>1</a:t>
            </a:fld>
            <a:endParaRPr>
              <a:solidFill>
                <a:srgbClr val="E72D3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00" name="Google Shape;400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6897" y="1"/>
            <a:ext cx="4346359" cy="5389033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24"/>
          <p:cNvSpPr txBox="1"/>
          <p:nvPr/>
        </p:nvSpPr>
        <p:spPr>
          <a:xfrm>
            <a:off x="978371" y="1417382"/>
            <a:ext cx="4083487" cy="1517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t" anchorCtr="0">
            <a:noAutofit/>
          </a:bodyPr>
          <a:lstStyle/>
          <a:p>
            <a:pPr>
              <a:lnSpc>
                <a:spcPct val="90000"/>
              </a:lnSpc>
              <a:spcBef>
                <a:spcPts val="1333"/>
              </a:spcBef>
              <a:buClr>
                <a:srgbClr val="000000"/>
              </a:buClr>
              <a:buSzPts val="1800"/>
            </a:pPr>
            <a:r>
              <a:rPr lang="en-IN" sz="2400" b="1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Lecture On :</a:t>
            </a:r>
            <a:r>
              <a:rPr lang="en-IN" sz="2400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IN" sz="24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Hiring-Mock Interview session</a:t>
            </a:r>
            <a:endParaRPr lang="en-IN" sz="2400" dirty="0"/>
          </a:p>
          <a:p>
            <a:pPr>
              <a:lnSpc>
                <a:spcPct val="90000"/>
              </a:lnSpc>
              <a:spcBef>
                <a:spcPts val="1333"/>
              </a:spcBef>
              <a:buClr>
                <a:srgbClr val="000000"/>
              </a:buClr>
              <a:buSzPts val="1800"/>
            </a:pPr>
            <a:r>
              <a:rPr lang="en-IN" sz="2400" b="1" dirty="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Instructor :</a:t>
            </a:r>
            <a:r>
              <a:rPr lang="en-IN" sz="2400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 Tilak Dadhich</a:t>
            </a:r>
            <a:endParaRPr sz="2400"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402" name="Google Shape;402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572384" y="280085"/>
            <a:ext cx="1084840" cy="2896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51386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EE91F-6266-48E7-B019-E686AB64E42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CAB3B546-51CB-4994-A9F1-8F1962DB7C8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509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7D696845-BE4C-B14E-A560-E5BA050C69A8}" type="datetime1">
              <a:rPr lang="en-IN">
                <a:solidFill>
                  <a:srgbClr val="898989"/>
                </a:solidFill>
                <a:latin typeface="Proxima Nova Rg" pitchFamily="50" charset="0"/>
              </a:rPr>
              <a:t>05-01-2020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074666" y="6367046"/>
            <a:ext cx="4100391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IN" dirty="0">
                <a:solidFill>
                  <a:srgbClr val="898989"/>
                </a:solidFill>
                <a:latin typeface="Proxima Nova Rg" pitchFamily="50" charset="0"/>
              </a:rPr>
              <a:t>Footer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43E4283-C9C9-4B4B-8AD7-F5EB4A5101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85131" y="4669113"/>
            <a:ext cx="7140108" cy="1116012"/>
          </a:xfrm>
          <a:prstGeom prst="rect">
            <a:avLst/>
          </a:prstGeom>
        </p:spPr>
        <p:txBody>
          <a:bodyPr/>
          <a:lstStyle>
            <a:lvl1pPr marL="214313" indent="-214313">
              <a:buFontTx/>
              <a:buBlip>
                <a:blip r:embed="rId2"/>
              </a:buBlip>
              <a:defRPr sz="12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Practice in teams of 4 students</a:t>
            </a:r>
          </a:p>
          <a:p>
            <a:pPr lvl="0"/>
            <a:r>
              <a:rPr lang="en-US" dirty="0"/>
              <a:t>Industry expert mentoring to learn better</a:t>
            </a:r>
          </a:p>
          <a:p>
            <a:pPr lvl="0"/>
            <a:r>
              <a:rPr lang="en-US" dirty="0"/>
              <a:t>Get personalised feedback for improvements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1"/>
            <a:ext cx="2743200" cy="366183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solidFill>
                  <a:srgbClr val="898989"/>
                </a:solidFill>
                <a:latin typeface="Proxima Nova Rg" pitchFamily="50" charset="0"/>
              </a:rPr>
              <a:pPr algn="r"/>
              <a:t>10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A2B68-77BD-4049-9697-AD2FBFEACD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236D4-B323-4764-BED7-2F5402425C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21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A7D04D-C73F-4B53-A801-CFED8FE19269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blipFill>
            <a:blip r:embed="rId4">
              <a:alphaModFix amt="1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 txBox="1">
            <a:spLocks/>
          </p:cNvSpPr>
          <p:nvPr/>
        </p:nvSpPr>
        <p:spPr>
          <a:xfrm>
            <a:off x="8682565" y="6356351"/>
            <a:ext cx="2743200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>
                <a:solidFill>
                  <a:srgbClr val="FF0000"/>
                </a:solidFill>
              </a:rPr>
              <a:t>11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40077C-D774-6A4A-99ED-282FA37BB4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113" y="276120"/>
            <a:ext cx="1084840" cy="28947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0901" y="2363847"/>
            <a:ext cx="764199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Does a gradient descent always give you the best solution in Linear regression:</a:t>
            </a:r>
          </a:p>
          <a:p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Yes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No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What type of gradient descent ?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14" name="Title 11">
            <a:extLst>
              <a:ext uri="{FF2B5EF4-FFF2-40B4-BE49-F238E27FC236}">
                <a16:creationId xmlns:a16="http://schemas.microsoft.com/office/drawing/2014/main" id="{007EF966-9069-4D9C-899F-C39438FA135C}"/>
              </a:ext>
            </a:extLst>
          </p:cNvPr>
          <p:cNvSpPr txBox="1">
            <a:spLocks/>
          </p:cNvSpPr>
          <p:nvPr/>
        </p:nvSpPr>
        <p:spPr>
          <a:xfrm>
            <a:off x="856223" y="829797"/>
            <a:ext cx="7324271" cy="1758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700" b="0" kern="1200">
                <a:solidFill>
                  <a:schemeClr val="bg1"/>
                </a:solidFill>
                <a:latin typeface="Neue Plak" panose="020B0804030202020204" pitchFamily="34" charset="0"/>
                <a:ea typeface="+mj-ea"/>
                <a:cs typeface="+mj-cs"/>
              </a:defRPr>
            </a:lvl1pPr>
          </a:lstStyle>
          <a:p>
            <a:r>
              <a:rPr lang="en-IN" sz="4800" dirty="0">
                <a:solidFill>
                  <a:srgbClr val="F5333F"/>
                </a:solidFill>
                <a:latin typeface="Proxima Nova" panose="02000506030000020004" pitchFamily="2" charset="0"/>
              </a:rPr>
              <a:t>Poll Question</a:t>
            </a:r>
          </a:p>
        </p:txBody>
      </p:sp>
    </p:spTree>
    <p:extLst>
      <p:ext uri="{BB962C8B-B14F-4D97-AF65-F5344CB8AC3E}">
        <p14:creationId xmlns:p14="http://schemas.microsoft.com/office/powerpoint/2010/main" val="2486730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EE91F-6266-48E7-B019-E686AB64E42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CAB3B546-51CB-4994-A9F1-8F1962DB7C8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509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7D696845-BE4C-B14E-A560-E5BA050C69A8}" type="datetime1">
              <a:rPr lang="en-IN">
                <a:solidFill>
                  <a:srgbClr val="898989"/>
                </a:solidFill>
                <a:latin typeface="Proxima Nova Rg" pitchFamily="50" charset="0"/>
              </a:rPr>
              <a:t>05-01-2020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074666" y="6367046"/>
            <a:ext cx="4100391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IN" dirty="0">
                <a:solidFill>
                  <a:srgbClr val="898989"/>
                </a:solidFill>
                <a:latin typeface="Proxima Nova Rg" pitchFamily="50" charset="0"/>
              </a:rPr>
              <a:t>Footer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43E4283-C9C9-4B4B-8AD7-F5EB4A5101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85131" y="4669113"/>
            <a:ext cx="7140108" cy="1116012"/>
          </a:xfrm>
          <a:prstGeom prst="rect">
            <a:avLst/>
          </a:prstGeom>
        </p:spPr>
        <p:txBody>
          <a:bodyPr/>
          <a:lstStyle>
            <a:lvl1pPr marL="214313" indent="-214313">
              <a:buFontTx/>
              <a:buBlip>
                <a:blip r:embed="rId2"/>
              </a:buBlip>
              <a:defRPr sz="12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Practice in teams of 4 students</a:t>
            </a:r>
          </a:p>
          <a:p>
            <a:pPr lvl="0"/>
            <a:r>
              <a:rPr lang="en-US" dirty="0"/>
              <a:t>Industry expert mentoring to learn better</a:t>
            </a:r>
          </a:p>
          <a:p>
            <a:pPr lvl="0"/>
            <a:r>
              <a:rPr lang="en-US" dirty="0"/>
              <a:t>Get personalised feedback for improvements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1"/>
            <a:ext cx="2743200" cy="366183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solidFill>
                  <a:srgbClr val="898989"/>
                </a:solidFill>
                <a:latin typeface="Proxima Nova Rg" pitchFamily="50" charset="0"/>
              </a:rPr>
              <a:pPr algn="r"/>
              <a:t>11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A2B68-77BD-4049-9697-AD2FBFEACD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236D4-B323-4764-BED7-2F5402425C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21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A7D04D-C73F-4B53-A801-CFED8FE19269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blipFill>
            <a:blip r:embed="rId4">
              <a:alphaModFix amt="1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 txBox="1">
            <a:spLocks/>
          </p:cNvSpPr>
          <p:nvPr/>
        </p:nvSpPr>
        <p:spPr>
          <a:xfrm>
            <a:off x="8682565" y="6356351"/>
            <a:ext cx="2743200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>
                <a:solidFill>
                  <a:srgbClr val="FF0000"/>
                </a:solidFill>
              </a:rPr>
              <a:t>11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40077C-D774-6A4A-99ED-282FA37BB4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113" y="276120"/>
            <a:ext cx="1084840" cy="28947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0901" y="2363847"/>
            <a:ext cx="764199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 want to run a linear regression on 2000 data points with 4000 variables, will my regression be significant:</a:t>
            </a:r>
          </a:p>
          <a:p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Yes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No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endParaRPr lang="en-US" sz="2400" dirty="0"/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14" name="Title 11">
            <a:extLst>
              <a:ext uri="{FF2B5EF4-FFF2-40B4-BE49-F238E27FC236}">
                <a16:creationId xmlns:a16="http://schemas.microsoft.com/office/drawing/2014/main" id="{007EF966-9069-4D9C-899F-C39438FA135C}"/>
              </a:ext>
            </a:extLst>
          </p:cNvPr>
          <p:cNvSpPr txBox="1">
            <a:spLocks/>
          </p:cNvSpPr>
          <p:nvPr/>
        </p:nvSpPr>
        <p:spPr>
          <a:xfrm>
            <a:off x="856223" y="829797"/>
            <a:ext cx="7324271" cy="1758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700" b="0" kern="1200">
                <a:solidFill>
                  <a:schemeClr val="bg1"/>
                </a:solidFill>
                <a:latin typeface="Neue Plak" panose="020B0804030202020204" pitchFamily="34" charset="0"/>
                <a:ea typeface="+mj-ea"/>
                <a:cs typeface="+mj-cs"/>
              </a:defRPr>
            </a:lvl1pPr>
          </a:lstStyle>
          <a:p>
            <a:r>
              <a:rPr lang="en-IN" sz="4800" dirty="0">
                <a:solidFill>
                  <a:srgbClr val="F5333F"/>
                </a:solidFill>
                <a:latin typeface="Proxima Nova" panose="02000506030000020004" pitchFamily="2" charset="0"/>
              </a:rPr>
              <a:t>Poll Question</a:t>
            </a:r>
          </a:p>
        </p:txBody>
      </p:sp>
    </p:spTree>
    <p:extLst>
      <p:ext uri="{BB962C8B-B14F-4D97-AF65-F5344CB8AC3E}">
        <p14:creationId xmlns:p14="http://schemas.microsoft.com/office/powerpoint/2010/main" val="1297583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EE91F-6266-48E7-B019-E686AB64E42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CAB3B546-51CB-4994-A9F1-8F1962DB7C8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509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7D696845-BE4C-B14E-A560-E5BA050C69A8}" type="datetime1">
              <a:rPr lang="en-IN">
                <a:solidFill>
                  <a:srgbClr val="898989"/>
                </a:solidFill>
                <a:latin typeface="Proxima Nova Rg" pitchFamily="50" charset="0"/>
              </a:rPr>
              <a:t>05-01-2020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074666" y="6367046"/>
            <a:ext cx="4100391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IN" dirty="0">
                <a:solidFill>
                  <a:srgbClr val="898989"/>
                </a:solidFill>
                <a:latin typeface="Proxima Nova Rg" pitchFamily="50" charset="0"/>
              </a:rPr>
              <a:t>Footer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43E4283-C9C9-4B4B-8AD7-F5EB4A5101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85131" y="4669113"/>
            <a:ext cx="7140108" cy="1116012"/>
          </a:xfrm>
          <a:prstGeom prst="rect">
            <a:avLst/>
          </a:prstGeom>
        </p:spPr>
        <p:txBody>
          <a:bodyPr/>
          <a:lstStyle>
            <a:lvl1pPr marL="214313" indent="-214313">
              <a:buFontTx/>
              <a:buBlip>
                <a:blip r:embed="rId2"/>
              </a:buBlip>
              <a:defRPr sz="12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Practice in teams of 4 students</a:t>
            </a:r>
          </a:p>
          <a:p>
            <a:pPr lvl="0"/>
            <a:r>
              <a:rPr lang="en-US" dirty="0"/>
              <a:t>Industry expert mentoring to learn better</a:t>
            </a:r>
          </a:p>
          <a:p>
            <a:pPr lvl="0"/>
            <a:r>
              <a:rPr lang="en-US" dirty="0"/>
              <a:t>Get personalised feedback for improvements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1"/>
            <a:ext cx="2743200" cy="366183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solidFill>
                  <a:srgbClr val="898989"/>
                </a:solidFill>
                <a:latin typeface="Proxima Nova Rg" pitchFamily="50" charset="0"/>
              </a:rPr>
              <a:pPr algn="r"/>
              <a:t>12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A2B68-77BD-4049-9697-AD2FBFEACD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236D4-B323-4764-BED7-2F5402425C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21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A7D04D-C73F-4B53-A801-CFED8FE19269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blipFill>
            <a:blip r:embed="rId4">
              <a:alphaModFix amt="1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 txBox="1">
            <a:spLocks/>
          </p:cNvSpPr>
          <p:nvPr/>
        </p:nvSpPr>
        <p:spPr>
          <a:xfrm>
            <a:off x="8682565" y="6356351"/>
            <a:ext cx="2743200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>
                <a:solidFill>
                  <a:srgbClr val="FF0000"/>
                </a:solidFill>
              </a:rPr>
              <a:t>11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40077C-D774-6A4A-99ED-282FA37BB4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113" y="276120"/>
            <a:ext cx="1084840" cy="28947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0902" y="2363847"/>
            <a:ext cx="596758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is going to be the Pearson Correlation Coefficient for the Curve y = x^2:</a:t>
            </a:r>
          </a:p>
          <a:p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~1 easily explainable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~0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&gt; 0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&lt;0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14" name="Title 11">
            <a:extLst>
              <a:ext uri="{FF2B5EF4-FFF2-40B4-BE49-F238E27FC236}">
                <a16:creationId xmlns:a16="http://schemas.microsoft.com/office/drawing/2014/main" id="{007EF966-9069-4D9C-899F-C39438FA135C}"/>
              </a:ext>
            </a:extLst>
          </p:cNvPr>
          <p:cNvSpPr txBox="1">
            <a:spLocks/>
          </p:cNvSpPr>
          <p:nvPr/>
        </p:nvSpPr>
        <p:spPr>
          <a:xfrm>
            <a:off x="856223" y="829797"/>
            <a:ext cx="7324271" cy="1758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700" b="0" kern="1200">
                <a:solidFill>
                  <a:schemeClr val="bg1"/>
                </a:solidFill>
                <a:latin typeface="Neue Plak" panose="020B0804030202020204" pitchFamily="34" charset="0"/>
                <a:ea typeface="+mj-ea"/>
                <a:cs typeface="+mj-cs"/>
              </a:defRPr>
            </a:lvl1pPr>
          </a:lstStyle>
          <a:p>
            <a:r>
              <a:rPr lang="en-IN" sz="4800" dirty="0">
                <a:solidFill>
                  <a:srgbClr val="F5333F"/>
                </a:solidFill>
                <a:latin typeface="Proxima Nova" panose="02000506030000020004" pitchFamily="2" charset="0"/>
              </a:rPr>
              <a:t>Poll Question</a:t>
            </a:r>
          </a:p>
        </p:txBody>
      </p:sp>
      <p:pic>
        <p:nvPicPr>
          <p:cNvPr id="10242" name="Picture 2" descr="Image result for Parabola">
            <a:extLst>
              <a:ext uri="{FF2B5EF4-FFF2-40B4-BE49-F238E27FC236}">
                <a16:creationId xmlns:a16="http://schemas.microsoft.com/office/drawing/2014/main" id="{F8F620D6-1365-4CCD-9209-5E8755BB2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375" y="2404773"/>
            <a:ext cx="5080000" cy="3644900"/>
          </a:xfrm>
          <a:prstGeom prst="rect">
            <a:avLst/>
          </a:prstGeom>
          <a:noFill/>
          <a:ln w="12700">
            <a:solidFill>
              <a:schemeClr val="dk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495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EE91F-6266-48E7-B019-E686AB64E42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CAB3B546-51CB-4994-A9F1-8F1962DB7C8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509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7D696845-BE4C-B14E-A560-E5BA050C69A8}" type="datetime1">
              <a:rPr lang="en-IN">
                <a:solidFill>
                  <a:srgbClr val="898989"/>
                </a:solidFill>
                <a:latin typeface="Proxima Nova Rg" pitchFamily="50" charset="0"/>
              </a:rPr>
              <a:t>05-01-2020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074666" y="6367046"/>
            <a:ext cx="4100391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IN" dirty="0">
                <a:solidFill>
                  <a:srgbClr val="898989"/>
                </a:solidFill>
                <a:latin typeface="Proxima Nova Rg" pitchFamily="50" charset="0"/>
              </a:rPr>
              <a:t>Footer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43E4283-C9C9-4B4B-8AD7-F5EB4A5101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85131" y="4669113"/>
            <a:ext cx="7140108" cy="1116012"/>
          </a:xfrm>
          <a:prstGeom prst="rect">
            <a:avLst/>
          </a:prstGeom>
        </p:spPr>
        <p:txBody>
          <a:bodyPr/>
          <a:lstStyle>
            <a:lvl1pPr marL="214313" indent="-214313">
              <a:buFontTx/>
              <a:buBlip>
                <a:blip r:embed="rId2"/>
              </a:buBlip>
              <a:defRPr sz="12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Practice in teams of 4 students</a:t>
            </a:r>
          </a:p>
          <a:p>
            <a:pPr lvl="0"/>
            <a:r>
              <a:rPr lang="en-US" dirty="0"/>
              <a:t>Industry expert mentoring to learn better</a:t>
            </a:r>
          </a:p>
          <a:p>
            <a:pPr lvl="0"/>
            <a:r>
              <a:rPr lang="en-US" dirty="0"/>
              <a:t>Get personalised feedback for improvements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1"/>
            <a:ext cx="2743200" cy="366183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solidFill>
                  <a:srgbClr val="898989"/>
                </a:solidFill>
                <a:latin typeface="Proxima Nova Rg" pitchFamily="50" charset="0"/>
              </a:rPr>
              <a:pPr algn="r"/>
              <a:t>13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A2B68-77BD-4049-9697-AD2FBFEACD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236D4-B323-4764-BED7-2F5402425C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21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A7D04D-C73F-4B53-A801-CFED8FE19269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blipFill>
            <a:blip r:embed="rId4">
              <a:alphaModFix amt="1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 txBox="1">
            <a:spLocks/>
          </p:cNvSpPr>
          <p:nvPr/>
        </p:nvSpPr>
        <p:spPr>
          <a:xfrm>
            <a:off x="8682565" y="6356351"/>
            <a:ext cx="2743200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>
                <a:solidFill>
                  <a:srgbClr val="FF0000"/>
                </a:solidFill>
              </a:rPr>
              <a:t>11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40077C-D774-6A4A-99ED-282FA37BB4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113" y="276120"/>
            <a:ext cx="1084840" cy="28947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0901" y="2363847"/>
            <a:ext cx="764199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we incorporate a variable which has a non-linear relationship with Y in linear regression somehow:</a:t>
            </a:r>
          </a:p>
          <a:p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Yes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No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14" name="Title 11">
            <a:extLst>
              <a:ext uri="{FF2B5EF4-FFF2-40B4-BE49-F238E27FC236}">
                <a16:creationId xmlns:a16="http://schemas.microsoft.com/office/drawing/2014/main" id="{0731CB7F-2E03-44B1-833B-FE016D4F44AD}"/>
              </a:ext>
            </a:extLst>
          </p:cNvPr>
          <p:cNvSpPr txBox="1">
            <a:spLocks/>
          </p:cNvSpPr>
          <p:nvPr/>
        </p:nvSpPr>
        <p:spPr>
          <a:xfrm>
            <a:off x="856223" y="829797"/>
            <a:ext cx="7324271" cy="1758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700" b="0" kern="1200">
                <a:solidFill>
                  <a:schemeClr val="bg1"/>
                </a:solidFill>
                <a:latin typeface="Neue Plak" panose="020B0804030202020204" pitchFamily="34" charset="0"/>
                <a:ea typeface="+mj-ea"/>
                <a:cs typeface="+mj-cs"/>
              </a:defRPr>
            </a:lvl1pPr>
          </a:lstStyle>
          <a:p>
            <a:r>
              <a:rPr lang="en-IN" sz="4800" dirty="0">
                <a:solidFill>
                  <a:srgbClr val="F5333F"/>
                </a:solidFill>
                <a:latin typeface="Proxima Nova" panose="02000506030000020004" pitchFamily="2" charset="0"/>
              </a:rPr>
              <a:t>Poll Question</a:t>
            </a:r>
          </a:p>
        </p:txBody>
      </p:sp>
    </p:spTree>
    <p:extLst>
      <p:ext uri="{BB962C8B-B14F-4D97-AF65-F5344CB8AC3E}">
        <p14:creationId xmlns:p14="http://schemas.microsoft.com/office/powerpoint/2010/main" val="3537630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EE91F-6266-48E7-B019-E686AB64E42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CAB3B546-51CB-4994-A9F1-8F1962DB7C8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509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7D696845-BE4C-B14E-A560-E5BA050C69A8}" type="datetime1">
              <a:rPr lang="en-IN">
                <a:solidFill>
                  <a:srgbClr val="898989"/>
                </a:solidFill>
                <a:latin typeface="Proxima Nova Rg" pitchFamily="50" charset="0"/>
              </a:rPr>
              <a:t>05-01-2020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074666" y="6367046"/>
            <a:ext cx="4100391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IN" dirty="0">
                <a:solidFill>
                  <a:srgbClr val="898989"/>
                </a:solidFill>
                <a:latin typeface="Proxima Nova Rg" pitchFamily="50" charset="0"/>
              </a:rPr>
              <a:t>Footer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43E4283-C9C9-4B4B-8AD7-F5EB4A5101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85131" y="4669113"/>
            <a:ext cx="7140108" cy="1116012"/>
          </a:xfrm>
          <a:prstGeom prst="rect">
            <a:avLst/>
          </a:prstGeom>
        </p:spPr>
        <p:txBody>
          <a:bodyPr/>
          <a:lstStyle>
            <a:lvl1pPr marL="214313" indent="-214313">
              <a:buFontTx/>
              <a:buBlip>
                <a:blip r:embed="rId2"/>
              </a:buBlip>
              <a:defRPr sz="12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Practice in teams of 4 students</a:t>
            </a:r>
          </a:p>
          <a:p>
            <a:pPr lvl="0"/>
            <a:r>
              <a:rPr lang="en-US" dirty="0"/>
              <a:t>Industry expert mentoring to learn better</a:t>
            </a:r>
          </a:p>
          <a:p>
            <a:pPr lvl="0"/>
            <a:r>
              <a:rPr lang="en-US" dirty="0"/>
              <a:t>Get personalised feedback for improvements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1"/>
            <a:ext cx="2743200" cy="366183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solidFill>
                  <a:srgbClr val="898989"/>
                </a:solidFill>
                <a:latin typeface="Proxima Nova Rg" pitchFamily="50" charset="0"/>
              </a:rPr>
              <a:pPr algn="r"/>
              <a:t>14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A2B68-77BD-4049-9697-AD2FBFEACD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236D4-B323-4764-BED7-2F5402425C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21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A7D04D-C73F-4B53-A801-CFED8FE19269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blipFill>
            <a:blip r:embed="rId4">
              <a:alphaModFix amt="1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 txBox="1">
            <a:spLocks/>
          </p:cNvSpPr>
          <p:nvPr/>
        </p:nvSpPr>
        <p:spPr>
          <a:xfrm>
            <a:off x="8682565" y="6356351"/>
            <a:ext cx="2743200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>
                <a:solidFill>
                  <a:srgbClr val="FF0000"/>
                </a:solidFill>
              </a:rPr>
              <a:t>11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40077C-D774-6A4A-99ED-282FA37BB4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113" y="276120"/>
            <a:ext cx="1084840" cy="28947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0901" y="2363847"/>
            <a:ext cx="764199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we do a linear regression with a different null Hypothesis ( or can regression be used to see if Beta &lt;&gt; 1):</a:t>
            </a:r>
          </a:p>
          <a:p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Yes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No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14" name="Title 11">
            <a:extLst>
              <a:ext uri="{FF2B5EF4-FFF2-40B4-BE49-F238E27FC236}">
                <a16:creationId xmlns:a16="http://schemas.microsoft.com/office/drawing/2014/main" id="{B06B0DE2-3BF2-4A1E-A6C3-7C3F9B16E2B1}"/>
              </a:ext>
            </a:extLst>
          </p:cNvPr>
          <p:cNvSpPr txBox="1">
            <a:spLocks/>
          </p:cNvSpPr>
          <p:nvPr/>
        </p:nvSpPr>
        <p:spPr>
          <a:xfrm>
            <a:off x="856223" y="829797"/>
            <a:ext cx="7324271" cy="1758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700" b="0" kern="1200">
                <a:solidFill>
                  <a:schemeClr val="bg1"/>
                </a:solidFill>
                <a:latin typeface="Neue Plak" panose="020B0804030202020204" pitchFamily="34" charset="0"/>
                <a:ea typeface="+mj-ea"/>
                <a:cs typeface="+mj-cs"/>
              </a:defRPr>
            </a:lvl1pPr>
          </a:lstStyle>
          <a:p>
            <a:r>
              <a:rPr lang="en-IN" sz="4800" dirty="0">
                <a:solidFill>
                  <a:srgbClr val="F5333F"/>
                </a:solidFill>
                <a:latin typeface="Proxima Nova" panose="02000506030000020004" pitchFamily="2" charset="0"/>
              </a:rPr>
              <a:t>Poll Question</a:t>
            </a:r>
          </a:p>
        </p:txBody>
      </p:sp>
    </p:spTree>
    <p:extLst>
      <p:ext uri="{BB962C8B-B14F-4D97-AF65-F5344CB8AC3E}">
        <p14:creationId xmlns:p14="http://schemas.microsoft.com/office/powerpoint/2010/main" val="2929395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EE91F-6266-48E7-B019-E686AB64E42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CAB3B546-51CB-4994-A9F1-8F1962DB7C8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509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7D696845-BE4C-B14E-A560-E5BA050C69A8}" type="datetime1">
              <a:rPr lang="en-IN">
                <a:solidFill>
                  <a:srgbClr val="898989"/>
                </a:solidFill>
                <a:latin typeface="Proxima Nova Rg" pitchFamily="50" charset="0"/>
              </a:rPr>
              <a:t>05-01-2020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074666" y="6367046"/>
            <a:ext cx="4100391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IN" dirty="0">
                <a:solidFill>
                  <a:srgbClr val="898989"/>
                </a:solidFill>
                <a:latin typeface="Proxima Nova Rg" pitchFamily="50" charset="0"/>
              </a:rPr>
              <a:t>Footer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43E4283-C9C9-4B4B-8AD7-F5EB4A5101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85131" y="4669113"/>
            <a:ext cx="7140108" cy="1116012"/>
          </a:xfrm>
          <a:prstGeom prst="rect">
            <a:avLst/>
          </a:prstGeom>
        </p:spPr>
        <p:txBody>
          <a:bodyPr/>
          <a:lstStyle>
            <a:lvl1pPr marL="214313" indent="-214313">
              <a:buFontTx/>
              <a:buBlip>
                <a:blip r:embed="rId2"/>
              </a:buBlip>
              <a:defRPr sz="12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Practice in teams of 4 students</a:t>
            </a:r>
          </a:p>
          <a:p>
            <a:pPr lvl="0"/>
            <a:r>
              <a:rPr lang="en-US" dirty="0"/>
              <a:t>Industry expert mentoring to learn better</a:t>
            </a:r>
          </a:p>
          <a:p>
            <a:pPr lvl="0"/>
            <a:r>
              <a:rPr lang="en-US" dirty="0"/>
              <a:t>Get personalised feedback for improvements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1"/>
            <a:ext cx="2743200" cy="366183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solidFill>
                  <a:srgbClr val="898989"/>
                </a:solidFill>
                <a:latin typeface="Proxima Nova Rg" pitchFamily="50" charset="0"/>
              </a:rPr>
              <a:pPr algn="r"/>
              <a:t>15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A2B68-77BD-4049-9697-AD2FBFEACD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236D4-B323-4764-BED7-2F5402425C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21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A7D04D-C73F-4B53-A801-CFED8FE19269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blipFill>
            <a:blip r:embed="rId4">
              <a:alphaModFix amt="1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 txBox="1">
            <a:spLocks/>
          </p:cNvSpPr>
          <p:nvPr/>
        </p:nvSpPr>
        <p:spPr>
          <a:xfrm>
            <a:off x="8682565" y="6356351"/>
            <a:ext cx="2743200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>
                <a:solidFill>
                  <a:srgbClr val="FF0000"/>
                </a:solidFill>
              </a:rPr>
              <a:t>11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40077C-D774-6A4A-99ED-282FA37BB4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113" y="276120"/>
            <a:ext cx="1084840" cy="28947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0901" y="2363847"/>
            <a:ext cx="764199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all my variables are insignificant except one variable, the F statistic of the model might be okay:</a:t>
            </a:r>
          </a:p>
          <a:p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Yes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No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17" name="Title 11">
            <a:extLst>
              <a:ext uri="{FF2B5EF4-FFF2-40B4-BE49-F238E27FC236}">
                <a16:creationId xmlns:a16="http://schemas.microsoft.com/office/drawing/2014/main" id="{FB6EB457-8377-4EE1-BC67-1B2FA6DB3365}"/>
              </a:ext>
            </a:extLst>
          </p:cNvPr>
          <p:cNvSpPr txBox="1">
            <a:spLocks/>
          </p:cNvSpPr>
          <p:nvPr/>
        </p:nvSpPr>
        <p:spPr>
          <a:xfrm>
            <a:off x="856223" y="829797"/>
            <a:ext cx="7324271" cy="1758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700" b="0" kern="1200">
                <a:solidFill>
                  <a:schemeClr val="bg1"/>
                </a:solidFill>
                <a:latin typeface="Neue Plak" panose="020B0804030202020204" pitchFamily="34" charset="0"/>
                <a:ea typeface="+mj-ea"/>
                <a:cs typeface="+mj-cs"/>
              </a:defRPr>
            </a:lvl1pPr>
          </a:lstStyle>
          <a:p>
            <a:r>
              <a:rPr lang="en-IN" sz="4800" dirty="0">
                <a:solidFill>
                  <a:srgbClr val="F5333F"/>
                </a:solidFill>
                <a:latin typeface="Proxima Nova" panose="02000506030000020004" pitchFamily="2" charset="0"/>
              </a:rPr>
              <a:t>Poll Question</a:t>
            </a:r>
          </a:p>
        </p:txBody>
      </p:sp>
    </p:spTree>
    <p:extLst>
      <p:ext uri="{BB962C8B-B14F-4D97-AF65-F5344CB8AC3E}">
        <p14:creationId xmlns:p14="http://schemas.microsoft.com/office/powerpoint/2010/main" val="2077262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E8E675-1C14-4A7B-A5E1-80CBD86AC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EEA2F-D825-49D3-9C25-497F06EFD3F7}" type="slidenum">
              <a:rPr lang="en-IN" smtClean="0"/>
              <a:t>16</a:t>
            </a:fld>
            <a:endParaRPr lang="en-I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A6A50B9-2133-496D-ACB9-85CEE5A7D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239" y="162622"/>
            <a:ext cx="8800784" cy="510085"/>
          </a:xfrm>
        </p:spPr>
        <p:txBody>
          <a:bodyPr/>
          <a:lstStyle/>
          <a:p>
            <a:r>
              <a:rPr lang="en-IN" dirty="0"/>
              <a:t>Basic steps in a complete Data Science Project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0B705A-78C4-4EF8-8FDC-C1F30427E35C}"/>
              </a:ext>
            </a:extLst>
          </p:cNvPr>
          <p:cNvSpPr txBox="1"/>
          <p:nvPr/>
        </p:nvSpPr>
        <p:spPr>
          <a:xfrm>
            <a:off x="422239" y="862497"/>
            <a:ext cx="8800784" cy="62478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Defining business objective</a:t>
            </a:r>
          </a:p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Sampling strategies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Exclusions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Defining Dependent variable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Test-Train (80-20) vs Cross validation vs Test-Train-OOT (70 – 15 - 15)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Design of modelling experiment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Observation point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Cool-off period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Performance window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Data EDA – Bivariate and Univariate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Feature </a:t>
            </a:r>
            <a:r>
              <a:rPr lang="en-US" sz="1600" dirty="0" err="1"/>
              <a:t>Engg</a:t>
            </a:r>
            <a:r>
              <a:rPr lang="en-US" sz="1600" dirty="0"/>
              <a:t>.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Outlier, missing value treatments etc.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Segmentation to divide very different populations</a:t>
            </a:r>
          </a:p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Model Building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Model iterations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r>
              <a:rPr lang="en-US" sz="1600" dirty="0"/>
              <a:t>Feature selection/elimination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endParaRPr lang="en-US" sz="1600" b="1" dirty="0"/>
          </a:p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Final model selection – performance on Test</a:t>
            </a:r>
          </a:p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Out of Time model validation (OOT performance)</a:t>
            </a:r>
          </a:p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Strategy using the model and some other parameters – discussion with Business</a:t>
            </a:r>
          </a:p>
          <a:p>
            <a:pPr marL="304792" indent="-304792">
              <a:buFont typeface="Arial" panose="020B0604020202020204" pitchFamily="34" charset="0"/>
              <a:buChar char="•"/>
            </a:pPr>
            <a:r>
              <a:rPr lang="en-US" sz="1600" b="1" dirty="0"/>
              <a:t>Review of Strategy and Execution plan – Business sign-off</a:t>
            </a:r>
          </a:p>
          <a:p>
            <a:pPr marL="914377" lvl="1" indent="-304792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010300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3F4F59-8CA9-4D3F-9806-CD2618F0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EEA2F-D825-49D3-9C25-497F06EFD3F7}" type="slidenum">
              <a:rPr lang="en-IN" smtClean="0"/>
              <a:t>17</a:t>
            </a:fld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EF3C129-92ED-426B-A72D-0A9105C14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case studies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837945-984A-46EF-9A8E-A6193AA2A151}"/>
              </a:ext>
            </a:extLst>
          </p:cNvPr>
          <p:cNvSpPr txBox="1"/>
          <p:nvPr/>
        </p:nvSpPr>
        <p:spPr>
          <a:xfrm>
            <a:off x="422238" y="1665283"/>
            <a:ext cx="966664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Problems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Decisions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Evaluations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Rules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Purely Analtyics Case study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Guestimates</a:t>
            </a:r>
          </a:p>
        </p:txBody>
      </p:sp>
    </p:spTree>
    <p:extLst>
      <p:ext uri="{BB962C8B-B14F-4D97-AF65-F5344CB8AC3E}">
        <p14:creationId xmlns:p14="http://schemas.microsoft.com/office/powerpoint/2010/main" val="2326178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33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latin typeface="Proxima Nova Rg" pitchFamily="50" charset="0"/>
              </a:rPr>
              <a:pPr algn="r"/>
              <a:t>18</a:t>
            </a:fld>
            <a:endParaRPr lang="en-IN" dirty="0">
              <a:latin typeface="Proxima Nova Rg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5B5BA6-3156-5A4C-BACA-31C89C4A78BF}"/>
              </a:ext>
            </a:extLst>
          </p:cNvPr>
          <p:cNvSpPr txBox="1"/>
          <p:nvPr/>
        </p:nvSpPr>
        <p:spPr>
          <a:xfrm>
            <a:off x="769619" y="2731374"/>
            <a:ext cx="9979660" cy="1241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b="1" dirty="0">
                <a:solidFill>
                  <a:schemeClr val="bg1"/>
                </a:solidFill>
              </a:rPr>
              <a:t>Managerial rounds – Resume/ Experience based questions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5654040" cy="365125"/>
          </a:xfrm>
        </p:spPr>
        <p:txBody>
          <a:bodyPr/>
          <a:lstStyle/>
          <a:p>
            <a:r>
              <a:rPr lang="en-IN" dirty="0"/>
              <a:t>Data Science Certification Program</a:t>
            </a:r>
          </a:p>
        </p:txBody>
      </p:sp>
    </p:spTree>
    <p:extLst>
      <p:ext uri="{BB962C8B-B14F-4D97-AF65-F5344CB8AC3E}">
        <p14:creationId xmlns:p14="http://schemas.microsoft.com/office/powerpoint/2010/main" val="4260599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F6C582-0B29-40ED-9E68-2F434DF98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EEA2F-D825-49D3-9C25-497F06EFD3F7}" type="slidenum">
              <a:rPr lang="en-IN" smtClean="0"/>
              <a:t>19</a:t>
            </a:fld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A50C20F-9748-4154-A477-80F3927FF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Resume based questions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3C5E8E-5F36-411C-A523-B3F384D60300}"/>
              </a:ext>
            </a:extLst>
          </p:cNvPr>
          <p:cNvSpPr txBox="1"/>
          <p:nvPr/>
        </p:nvSpPr>
        <p:spPr>
          <a:xfrm>
            <a:off x="422238" y="1665283"/>
            <a:ext cx="966664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Have a story for yourself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Aspiration should be clear / Career Objective needs to be strong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Career decisions should be well thought through, thing should add up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You govern what questions you will be asked – the risk of showcasing things you don’t know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Experience based questions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One project – end to end – detailed discussion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dirty="0"/>
              <a:t>DON’T LIE !</a:t>
            </a:r>
          </a:p>
        </p:txBody>
      </p:sp>
    </p:spTree>
    <p:extLst>
      <p:ext uri="{BB962C8B-B14F-4D97-AF65-F5344CB8AC3E}">
        <p14:creationId xmlns:p14="http://schemas.microsoft.com/office/powerpoint/2010/main" val="2429550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33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latin typeface="Proxima Nova Rg" pitchFamily="50" charset="0"/>
              </a:rPr>
              <a:pPr algn="r"/>
              <a:t>2</a:t>
            </a:fld>
            <a:endParaRPr lang="en-IN" dirty="0">
              <a:latin typeface="Proxima Nova Rg" pitchFamily="50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5B5BA6-3156-5A4C-BACA-31C89C4A78BF}"/>
              </a:ext>
            </a:extLst>
          </p:cNvPr>
          <p:cNvSpPr txBox="1"/>
          <p:nvPr/>
        </p:nvSpPr>
        <p:spPr>
          <a:xfrm>
            <a:off x="850900" y="873209"/>
            <a:ext cx="5909891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sz="3733" dirty="0">
                <a:solidFill>
                  <a:schemeClr val="bg1"/>
                </a:solidFill>
              </a:rPr>
              <a:t>Today’s Agenda</a:t>
            </a:r>
            <a:endParaRPr lang="en-US" sz="3733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5398F4-077D-CC4A-A59A-000424E2840F}"/>
              </a:ext>
            </a:extLst>
          </p:cNvPr>
          <p:cNvSpPr txBox="1"/>
          <p:nvPr/>
        </p:nvSpPr>
        <p:spPr>
          <a:xfrm>
            <a:off x="850900" y="2010032"/>
            <a:ext cx="86531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89" indent="-457189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Understanding the skill sets</a:t>
            </a:r>
          </a:p>
          <a:p>
            <a:pPr marL="457189" indent="-457189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General interview process</a:t>
            </a:r>
          </a:p>
          <a:p>
            <a:pPr marL="457189" indent="-457189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Understanding the perspective of the interviewer</a:t>
            </a:r>
          </a:p>
          <a:p>
            <a:pPr marL="457189" indent="-457189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Mock interview</a:t>
            </a:r>
          </a:p>
          <a:p>
            <a:pPr marL="457189" indent="-457189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More questions . .</a:t>
            </a:r>
          </a:p>
          <a:p>
            <a:pPr marL="457189" indent="-457189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Recommendations</a:t>
            </a:r>
          </a:p>
          <a:p>
            <a:pPr marL="457189" indent="-457189">
              <a:buFont typeface="+mj-lt"/>
              <a:buAutoNum type="arabicPeriod"/>
            </a:pPr>
            <a:endParaRPr lang="en-US" sz="2400" b="1" dirty="0">
              <a:solidFill>
                <a:schemeClr val="bg1"/>
              </a:solidFill>
            </a:endParaRPr>
          </a:p>
          <a:p>
            <a:pPr marL="457189" indent="-457189">
              <a:buFont typeface="+mj-lt"/>
              <a:buAutoNum type="arabicPeriod"/>
            </a:pP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512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F6459FA-D056-439F-A655-9234C0FBC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868" y="2354464"/>
            <a:ext cx="1921243" cy="278150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BB627E-C551-4677-8F56-E02442BEC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EEA2F-D825-49D3-9C25-497F06EFD3F7}" type="slidenum">
              <a:rPr lang="en-IN" smtClean="0"/>
              <a:t>20</a:t>
            </a:fld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2CB6EC-C021-4FBB-B95A-C5E2F964D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HR rounds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D9EF9F-1C64-40CF-AFF6-D6DB8C727BA9}"/>
              </a:ext>
            </a:extLst>
          </p:cNvPr>
          <p:cNvSpPr txBox="1"/>
          <p:nvPr/>
        </p:nvSpPr>
        <p:spPr>
          <a:xfrm>
            <a:off x="103503" y="1410291"/>
            <a:ext cx="31795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b="1" dirty="0"/>
              <a:t>If you have reached till here, you are almost through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b="1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b="1" dirty="0"/>
              <a:t>Listening skills – Body language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b="1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b="1" dirty="0"/>
              <a:t>Acceptance – Patience and perseverance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b="1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b="1" dirty="0"/>
              <a:t>Don’t be an outlier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b="1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b="1" dirty="0"/>
              <a:t>How do you deal with a failure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b="1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b="1" dirty="0"/>
              <a:t>Ethical dilemmas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b="1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b="1" dirty="0"/>
              <a:t>Mindset – philosophy for growth</a:t>
            </a:r>
          </a:p>
          <a:p>
            <a:pPr marL="228594" indent="-228594">
              <a:buFont typeface="Wingdings" panose="05000000000000000000" pitchFamily="2" charset="2"/>
              <a:buChar char="ü"/>
            </a:pPr>
            <a:endParaRPr lang="en-IN" sz="1600" b="1" dirty="0"/>
          </a:p>
          <a:p>
            <a:pPr marL="228594" indent="-228594">
              <a:buFont typeface="Wingdings" panose="05000000000000000000" pitchFamily="2" charset="2"/>
              <a:buChar char="ü"/>
            </a:pPr>
            <a:r>
              <a:rPr lang="en-IN" sz="1600" b="1" dirty="0"/>
              <a:t>SMILE ! – HAPPY people are let through . . . 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EBA656-8631-43B9-8625-D2EBD47B1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5299" y="2329374"/>
            <a:ext cx="2078957" cy="2831684"/>
          </a:xfrm>
          <a:prstGeom prst="rect">
            <a:avLst/>
          </a:prstGeom>
        </p:spPr>
      </p:pic>
      <p:pic>
        <p:nvPicPr>
          <p:cNvPr id="7" name="Picture 6" descr="Image result for growth mindset vs fixed mindset">
            <a:extLst>
              <a:ext uri="{FF2B5EF4-FFF2-40B4-BE49-F238E27FC236}">
                <a16:creationId xmlns:a16="http://schemas.microsoft.com/office/drawing/2014/main" id="{7CF072EE-B6FC-4B6B-9727-424EAE499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0079" y="1809636"/>
            <a:ext cx="6882067" cy="387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924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921297-2050-4145-B8CC-BE06F709B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the skills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42BD0B-2799-46D1-A666-2764FDBB1E6E}"/>
              </a:ext>
            </a:extLst>
          </p:cNvPr>
          <p:cNvSpPr/>
          <p:nvPr/>
        </p:nvSpPr>
        <p:spPr>
          <a:xfrm>
            <a:off x="4407316" y="1051124"/>
            <a:ext cx="3251200" cy="3251200"/>
          </a:xfrm>
          <a:custGeom>
            <a:avLst/>
            <a:gdLst>
              <a:gd name="connsiteX0" fmla="*/ 0 w 3251200"/>
              <a:gd name="connsiteY0" fmla="*/ 1625600 h 3251200"/>
              <a:gd name="connsiteX1" fmla="*/ 1625600 w 3251200"/>
              <a:gd name="connsiteY1" fmla="*/ 0 h 3251200"/>
              <a:gd name="connsiteX2" fmla="*/ 3251200 w 3251200"/>
              <a:gd name="connsiteY2" fmla="*/ 1625600 h 3251200"/>
              <a:gd name="connsiteX3" fmla="*/ 1625600 w 3251200"/>
              <a:gd name="connsiteY3" fmla="*/ 3251200 h 3251200"/>
              <a:gd name="connsiteX4" fmla="*/ 0 w 3251200"/>
              <a:gd name="connsiteY4" fmla="*/ 1625600 h 325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1200" h="3251200">
                <a:moveTo>
                  <a:pt x="0" y="1625600"/>
                </a:moveTo>
                <a:cubicBezTo>
                  <a:pt x="0" y="727806"/>
                  <a:pt x="727806" y="0"/>
                  <a:pt x="1625600" y="0"/>
                </a:cubicBezTo>
                <a:cubicBezTo>
                  <a:pt x="2523394" y="0"/>
                  <a:pt x="3251200" y="727806"/>
                  <a:pt x="3251200" y="1625600"/>
                </a:cubicBezTo>
                <a:cubicBezTo>
                  <a:pt x="3251200" y="2523394"/>
                  <a:pt x="2523394" y="3251200"/>
                  <a:pt x="1625600" y="3251200"/>
                </a:cubicBezTo>
                <a:cubicBezTo>
                  <a:pt x="727806" y="3251200"/>
                  <a:pt x="0" y="2523394"/>
                  <a:pt x="0" y="162560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433494" tIns="568960" rIns="433493" bIns="1219200" numCol="1" spcCol="1270" anchor="ctr" anchorCtr="0">
            <a:noAutofit/>
          </a:bodyPr>
          <a:lstStyle/>
          <a:p>
            <a:pPr marL="0" lvl="0" indent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2400" b="1" kern="1200" dirty="0"/>
              <a:t>Algorithms &amp; Math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6997A12-AA7A-4FF6-AD24-A8F3AA263C2B}"/>
              </a:ext>
            </a:extLst>
          </p:cNvPr>
          <p:cNvSpPr/>
          <p:nvPr/>
        </p:nvSpPr>
        <p:spPr>
          <a:xfrm>
            <a:off x="5580458" y="3083124"/>
            <a:ext cx="3251200" cy="3251200"/>
          </a:xfrm>
          <a:custGeom>
            <a:avLst/>
            <a:gdLst>
              <a:gd name="connsiteX0" fmla="*/ 0 w 3251200"/>
              <a:gd name="connsiteY0" fmla="*/ 1625600 h 3251200"/>
              <a:gd name="connsiteX1" fmla="*/ 1625600 w 3251200"/>
              <a:gd name="connsiteY1" fmla="*/ 0 h 3251200"/>
              <a:gd name="connsiteX2" fmla="*/ 3251200 w 3251200"/>
              <a:gd name="connsiteY2" fmla="*/ 1625600 h 3251200"/>
              <a:gd name="connsiteX3" fmla="*/ 1625600 w 3251200"/>
              <a:gd name="connsiteY3" fmla="*/ 3251200 h 3251200"/>
              <a:gd name="connsiteX4" fmla="*/ 0 w 3251200"/>
              <a:gd name="connsiteY4" fmla="*/ 1625600 h 325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1200" h="3251200">
                <a:moveTo>
                  <a:pt x="0" y="1625600"/>
                </a:moveTo>
                <a:cubicBezTo>
                  <a:pt x="0" y="727806"/>
                  <a:pt x="727806" y="0"/>
                  <a:pt x="1625600" y="0"/>
                </a:cubicBezTo>
                <a:cubicBezTo>
                  <a:pt x="2523394" y="0"/>
                  <a:pt x="3251200" y="727806"/>
                  <a:pt x="3251200" y="1625600"/>
                </a:cubicBezTo>
                <a:cubicBezTo>
                  <a:pt x="3251200" y="2523394"/>
                  <a:pt x="2523394" y="3251200"/>
                  <a:pt x="1625600" y="3251200"/>
                </a:cubicBezTo>
                <a:cubicBezTo>
                  <a:pt x="727806" y="3251200"/>
                  <a:pt x="0" y="2523394"/>
                  <a:pt x="0" y="1625600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994325" tIns="839893" rIns="306155" bIns="623147" numCol="1" spcCol="1270" anchor="ctr" anchorCtr="0">
            <a:noAutofit/>
          </a:bodyPr>
          <a:lstStyle/>
          <a:p>
            <a:pPr marL="0" lvl="0" indent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2400" b="1" kern="1200" dirty="0"/>
              <a:t>Business Knowledge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BAC9757-FF83-4C5E-A55A-D9825A2C698B}"/>
              </a:ext>
            </a:extLst>
          </p:cNvPr>
          <p:cNvSpPr/>
          <p:nvPr/>
        </p:nvSpPr>
        <p:spPr>
          <a:xfrm>
            <a:off x="3234175" y="3083124"/>
            <a:ext cx="3251200" cy="3251200"/>
          </a:xfrm>
          <a:custGeom>
            <a:avLst/>
            <a:gdLst>
              <a:gd name="connsiteX0" fmla="*/ 0 w 3251200"/>
              <a:gd name="connsiteY0" fmla="*/ 1625600 h 3251200"/>
              <a:gd name="connsiteX1" fmla="*/ 1625600 w 3251200"/>
              <a:gd name="connsiteY1" fmla="*/ 0 h 3251200"/>
              <a:gd name="connsiteX2" fmla="*/ 3251200 w 3251200"/>
              <a:gd name="connsiteY2" fmla="*/ 1625600 h 3251200"/>
              <a:gd name="connsiteX3" fmla="*/ 1625600 w 3251200"/>
              <a:gd name="connsiteY3" fmla="*/ 3251200 h 3251200"/>
              <a:gd name="connsiteX4" fmla="*/ 0 w 3251200"/>
              <a:gd name="connsiteY4" fmla="*/ 1625600 h 325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51200" h="3251200">
                <a:moveTo>
                  <a:pt x="0" y="1625600"/>
                </a:moveTo>
                <a:cubicBezTo>
                  <a:pt x="0" y="727806"/>
                  <a:pt x="727806" y="0"/>
                  <a:pt x="1625600" y="0"/>
                </a:cubicBezTo>
                <a:cubicBezTo>
                  <a:pt x="2523394" y="0"/>
                  <a:pt x="3251200" y="727806"/>
                  <a:pt x="3251200" y="1625600"/>
                </a:cubicBezTo>
                <a:cubicBezTo>
                  <a:pt x="3251200" y="2523394"/>
                  <a:pt x="2523394" y="3251200"/>
                  <a:pt x="1625600" y="3251200"/>
                </a:cubicBezTo>
                <a:cubicBezTo>
                  <a:pt x="727806" y="3251200"/>
                  <a:pt x="0" y="2523394"/>
                  <a:pt x="0" y="162560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5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  <p:txBody>
          <a:bodyPr spcFirstLastPara="0" vert="horz" wrap="square" lIns="306155" tIns="839893" rIns="994325" bIns="623147" numCol="1" spcCol="1270" anchor="ctr" anchorCtr="0">
            <a:noAutofit/>
          </a:bodyPr>
          <a:lstStyle/>
          <a:p>
            <a:pPr marL="0" lvl="0" indent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2400" b="1" kern="1200" dirty="0" err="1"/>
              <a:t>Engg</a:t>
            </a:r>
            <a:r>
              <a:rPr lang="en-IN" sz="2400" b="1" kern="1200" dirty="0"/>
              <a:t>. &amp; Technology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0554AF-661B-4FE3-9917-39D4C86DC2A9}"/>
              </a:ext>
            </a:extLst>
          </p:cNvPr>
          <p:cNvSpPr/>
          <p:nvPr/>
        </p:nvSpPr>
        <p:spPr>
          <a:xfrm>
            <a:off x="6741273" y="3083124"/>
            <a:ext cx="1634247" cy="661495"/>
          </a:xfrm>
          <a:custGeom>
            <a:avLst/>
            <a:gdLst>
              <a:gd name="connsiteX0" fmla="*/ 0 w 1254868"/>
              <a:gd name="connsiteY0" fmla="*/ 1245140 h 1245140"/>
              <a:gd name="connsiteX1" fmla="*/ 252919 w 1254868"/>
              <a:gd name="connsiteY1" fmla="*/ 525294 h 1245140"/>
              <a:gd name="connsiteX2" fmla="*/ 1254868 w 1254868"/>
              <a:gd name="connsiteY2" fmla="*/ 0 h 124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4868" h="1245140">
                <a:moveTo>
                  <a:pt x="0" y="1245140"/>
                </a:moveTo>
                <a:cubicBezTo>
                  <a:pt x="21887" y="988978"/>
                  <a:pt x="43774" y="732817"/>
                  <a:pt x="252919" y="525294"/>
                </a:cubicBezTo>
                <a:cubicBezTo>
                  <a:pt x="462064" y="317771"/>
                  <a:pt x="1078149" y="98898"/>
                  <a:pt x="1254868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 b="1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89BF0B9-0180-465B-AA09-273BC9F49261}"/>
              </a:ext>
            </a:extLst>
          </p:cNvPr>
          <p:cNvSpPr/>
          <p:nvPr/>
        </p:nvSpPr>
        <p:spPr>
          <a:xfrm flipH="1">
            <a:off x="3690312" y="3083123"/>
            <a:ext cx="1634248" cy="661495"/>
          </a:xfrm>
          <a:custGeom>
            <a:avLst/>
            <a:gdLst>
              <a:gd name="connsiteX0" fmla="*/ 0 w 1254868"/>
              <a:gd name="connsiteY0" fmla="*/ 1245140 h 1245140"/>
              <a:gd name="connsiteX1" fmla="*/ 252919 w 1254868"/>
              <a:gd name="connsiteY1" fmla="*/ 525294 h 1245140"/>
              <a:gd name="connsiteX2" fmla="*/ 1254868 w 1254868"/>
              <a:gd name="connsiteY2" fmla="*/ 0 h 124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4868" h="1245140">
                <a:moveTo>
                  <a:pt x="0" y="1245140"/>
                </a:moveTo>
                <a:cubicBezTo>
                  <a:pt x="21887" y="988978"/>
                  <a:pt x="43774" y="732817"/>
                  <a:pt x="252919" y="525294"/>
                </a:cubicBezTo>
                <a:cubicBezTo>
                  <a:pt x="462064" y="317771"/>
                  <a:pt x="1078149" y="98898"/>
                  <a:pt x="1254868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 b="1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2F898B-6F2F-4BAC-BF27-B02C5EFE6458}"/>
              </a:ext>
            </a:extLst>
          </p:cNvPr>
          <p:cNvSpPr/>
          <p:nvPr/>
        </p:nvSpPr>
        <p:spPr>
          <a:xfrm rot="6063092">
            <a:off x="5540952" y="5263803"/>
            <a:ext cx="1495515" cy="692856"/>
          </a:xfrm>
          <a:custGeom>
            <a:avLst/>
            <a:gdLst>
              <a:gd name="connsiteX0" fmla="*/ 0 w 1254868"/>
              <a:gd name="connsiteY0" fmla="*/ 1245140 h 1245140"/>
              <a:gd name="connsiteX1" fmla="*/ 252919 w 1254868"/>
              <a:gd name="connsiteY1" fmla="*/ 525294 h 1245140"/>
              <a:gd name="connsiteX2" fmla="*/ 1254868 w 1254868"/>
              <a:gd name="connsiteY2" fmla="*/ 0 h 124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4868" h="1245140">
                <a:moveTo>
                  <a:pt x="0" y="1245140"/>
                </a:moveTo>
                <a:cubicBezTo>
                  <a:pt x="21887" y="988978"/>
                  <a:pt x="43774" y="732817"/>
                  <a:pt x="252919" y="525294"/>
                </a:cubicBezTo>
                <a:cubicBezTo>
                  <a:pt x="462064" y="317771"/>
                  <a:pt x="1078149" y="98898"/>
                  <a:pt x="1254868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FA1A03-E641-4C8D-A97C-D02487488700}"/>
              </a:ext>
            </a:extLst>
          </p:cNvPr>
          <p:cNvSpPr/>
          <p:nvPr/>
        </p:nvSpPr>
        <p:spPr>
          <a:xfrm>
            <a:off x="2144544" y="2745367"/>
            <a:ext cx="1684095" cy="515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Product Companies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72DF87-6E19-4B11-BCAB-2F6051EFC669}"/>
              </a:ext>
            </a:extLst>
          </p:cNvPr>
          <p:cNvSpPr/>
          <p:nvPr/>
        </p:nvSpPr>
        <p:spPr>
          <a:xfrm>
            <a:off x="8256002" y="2745367"/>
            <a:ext cx="1684095" cy="515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Consulting Firms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C588C6-D5B2-45FE-987D-E404282383DF}"/>
              </a:ext>
            </a:extLst>
          </p:cNvPr>
          <p:cNvSpPr/>
          <p:nvPr/>
        </p:nvSpPr>
        <p:spPr>
          <a:xfrm>
            <a:off x="5580458" y="6279379"/>
            <a:ext cx="1684095" cy="5152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1"/>
                </a:solidFill>
              </a:rPr>
              <a:t>IT Companies</a:t>
            </a:r>
          </a:p>
        </p:txBody>
      </p:sp>
      <p:sp>
        <p:nvSpPr>
          <p:cNvPr id="13" name="Sun 12">
            <a:extLst>
              <a:ext uri="{FF2B5EF4-FFF2-40B4-BE49-F238E27FC236}">
                <a16:creationId xmlns:a16="http://schemas.microsoft.com/office/drawing/2014/main" id="{CBA7D182-E800-4F69-82B6-0F4EC0AD00A2}"/>
              </a:ext>
            </a:extLst>
          </p:cNvPr>
          <p:cNvSpPr/>
          <p:nvPr/>
        </p:nvSpPr>
        <p:spPr>
          <a:xfrm>
            <a:off x="5805366" y="3733246"/>
            <a:ext cx="507409" cy="507409"/>
          </a:xfrm>
          <a:prstGeom prst="su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2093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0260F3-C908-4A73-B0F9-27763FEFF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D2E29-3933-614D-82C7-D215195ADAE0}" type="datetime1">
              <a:rPr lang="en-IN" smtClean="0"/>
              <a:t>05-01-2020</a:t>
            </a:fld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038B67-8E36-46D1-903C-DF9425708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EEA2F-D825-49D3-9C25-497F06EFD3F7}" type="slidenum">
              <a:rPr lang="en-IN" smtClean="0"/>
              <a:t>4</a:t>
            </a:fld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776BE8A-03E8-47C6-8177-DF281643B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240" y="162622"/>
            <a:ext cx="8711601" cy="510085"/>
          </a:xfrm>
        </p:spPr>
        <p:txBody>
          <a:bodyPr/>
          <a:lstStyle/>
          <a:p>
            <a:r>
              <a:rPr lang="en-IN" dirty="0"/>
              <a:t>The important skillsets desired in an analyst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54F93406-79EC-437C-B481-A4A5AD2D4947}"/>
              </a:ext>
            </a:extLst>
          </p:cNvPr>
          <p:cNvSpPr/>
          <p:nvPr/>
        </p:nvSpPr>
        <p:spPr>
          <a:xfrm>
            <a:off x="5278916" y="2262619"/>
            <a:ext cx="1443181" cy="721591"/>
          </a:xfrm>
          <a:custGeom>
            <a:avLst/>
            <a:gdLst>
              <a:gd name="connsiteX0" fmla="*/ 0 w 1082386"/>
              <a:gd name="connsiteY0" fmla="*/ 54119 h 541193"/>
              <a:gd name="connsiteX1" fmla="*/ 54119 w 1082386"/>
              <a:gd name="connsiteY1" fmla="*/ 0 h 541193"/>
              <a:gd name="connsiteX2" fmla="*/ 1028267 w 1082386"/>
              <a:gd name="connsiteY2" fmla="*/ 0 h 541193"/>
              <a:gd name="connsiteX3" fmla="*/ 1082386 w 1082386"/>
              <a:gd name="connsiteY3" fmla="*/ 54119 h 541193"/>
              <a:gd name="connsiteX4" fmla="*/ 1082386 w 1082386"/>
              <a:gd name="connsiteY4" fmla="*/ 487074 h 541193"/>
              <a:gd name="connsiteX5" fmla="*/ 1028267 w 1082386"/>
              <a:gd name="connsiteY5" fmla="*/ 541193 h 541193"/>
              <a:gd name="connsiteX6" fmla="*/ 54119 w 1082386"/>
              <a:gd name="connsiteY6" fmla="*/ 541193 h 541193"/>
              <a:gd name="connsiteX7" fmla="*/ 0 w 1082386"/>
              <a:gd name="connsiteY7" fmla="*/ 487074 h 541193"/>
              <a:gd name="connsiteX8" fmla="*/ 0 w 1082386"/>
              <a:gd name="connsiteY8" fmla="*/ 54119 h 541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2386" h="541193">
                <a:moveTo>
                  <a:pt x="0" y="54119"/>
                </a:moveTo>
                <a:cubicBezTo>
                  <a:pt x="0" y="24230"/>
                  <a:pt x="24230" y="0"/>
                  <a:pt x="54119" y="0"/>
                </a:cubicBezTo>
                <a:lnTo>
                  <a:pt x="1028267" y="0"/>
                </a:lnTo>
                <a:cubicBezTo>
                  <a:pt x="1058156" y="0"/>
                  <a:pt x="1082386" y="24230"/>
                  <a:pt x="1082386" y="54119"/>
                </a:cubicBezTo>
                <a:lnTo>
                  <a:pt x="1082386" y="487074"/>
                </a:lnTo>
                <a:cubicBezTo>
                  <a:pt x="1082386" y="516963"/>
                  <a:pt x="1058156" y="541193"/>
                  <a:pt x="1028267" y="541193"/>
                </a:cubicBezTo>
                <a:lnTo>
                  <a:pt x="54119" y="541193"/>
                </a:lnTo>
                <a:cubicBezTo>
                  <a:pt x="24230" y="541193"/>
                  <a:pt x="0" y="516963"/>
                  <a:pt x="0" y="487074"/>
                </a:cubicBezTo>
                <a:lnTo>
                  <a:pt x="0" y="54119"/>
                </a:lnTo>
                <a:close/>
              </a:path>
            </a:pathLst>
          </a:cu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0" vert="horz" wrap="square" lIns="92255" tIns="92255" rIns="92255" bIns="92255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1867" b="1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alibri" panose="020F0502020204030204"/>
              </a:rPr>
              <a:t>Structured Thinking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7D4F28C-D199-4A73-966A-572677A7D489}"/>
              </a:ext>
            </a:extLst>
          </p:cNvPr>
          <p:cNvSpPr/>
          <p:nvPr/>
        </p:nvSpPr>
        <p:spPr>
          <a:xfrm rot="3600000">
            <a:off x="6220511" y="3528481"/>
            <a:ext cx="750885" cy="252556"/>
          </a:xfrm>
          <a:custGeom>
            <a:avLst/>
            <a:gdLst>
              <a:gd name="connsiteX0" fmla="*/ 0 w 563164"/>
              <a:gd name="connsiteY0" fmla="*/ 94709 h 189417"/>
              <a:gd name="connsiteX1" fmla="*/ 94709 w 563164"/>
              <a:gd name="connsiteY1" fmla="*/ 0 h 189417"/>
              <a:gd name="connsiteX2" fmla="*/ 94709 w 563164"/>
              <a:gd name="connsiteY2" fmla="*/ 37883 h 189417"/>
              <a:gd name="connsiteX3" fmla="*/ 468456 w 563164"/>
              <a:gd name="connsiteY3" fmla="*/ 37883 h 189417"/>
              <a:gd name="connsiteX4" fmla="*/ 468456 w 563164"/>
              <a:gd name="connsiteY4" fmla="*/ 0 h 189417"/>
              <a:gd name="connsiteX5" fmla="*/ 563164 w 563164"/>
              <a:gd name="connsiteY5" fmla="*/ 94709 h 189417"/>
              <a:gd name="connsiteX6" fmla="*/ 468456 w 563164"/>
              <a:gd name="connsiteY6" fmla="*/ 189417 h 189417"/>
              <a:gd name="connsiteX7" fmla="*/ 468456 w 563164"/>
              <a:gd name="connsiteY7" fmla="*/ 151534 h 189417"/>
              <a:gd name="connsiteX8" fmla="*/ 94709 w 563164"/>
              <a:gd name="connsiteY8" fmla="*/ 151534 h 189417"/>
              <a:gd name="connsiteX9" fmla="*/ 94709 w 563164"/>
              <a:gd name="connsiteY9" fmla="*/ 189417 h 189417"/>
              <a:gd name="connsiteX10" fmla="*/ 0 w 563164"/>
              <a:gd name="connsiteY10" fmla="*/ 94709 h 189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3164" h="189417">
                <a:moveTo>
                  <a:pt x="0" y="94709"/>
                </a:moveTo>
                <a:lnTo>
                  <a:pt x="94709" y="0"/>
                </a:lnTo>
                <a:lnTo>
                  <a:pt x="94709" y="37883"/>
                </a:lnTo>
                <a:lnTo>
                  <a:pt x="468456" y="37883"/>
                </a:lnTo>
                <a:lnTo>
                  <a:pt x="468456" y="0"/>
                </a:lnTo>
                <a:lnTo>
                  <a:pt x="563164" y="94709"/>
                </a:lnTo>
                <a:lnTo>
                  <a:pt x="468456" y="189417"/>
                </a:lnTo>
                <a:lnTo>
                  <a:pt x="468456" y="151534"/>
                </a:lnTo>
                <a:lnTo>
                  <a:pt x="94709" y="151534"/>
                </a:lnTo>
                <a:lnTo>
                  <a:pt x="94709" y="189417"/>
                </a:lnTo>
                <a:lnTo>
                  <a:pt x="0" y="94709"/>
                </a:lnTo>
                <a:close/>
              </a:path>
            </a:pathLst>
          </a:custGeom>
          <a:solidFill>
            <a:srgbClr val="E72D40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0" vert="horz" wrap="square" lIns="75767" tIns="50509" rIns="75765" bIns="50511" numCol="1" spcCol="1270" anchor="ctr" anchorCtr="0">
            <a:noAutofit/>
          </a:bodyPr>
          <a:lstStyle/>
          <a:p>
            <a:pPr algn="ctr" defTabSz="47412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IN" sz="1067" b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491DC9D-4B22-4A8A-BFAE-F32B1FD22492}"/>
              </a:ext>
            </a:extLst>
          </p:cNvPr>
          <p:cNvSpPr/>
          <p:nvPr/>
        </p:nvSpPr>
        <p:spPr>
          <a:xfrm>
            <a:off x="6469811" y="4325309"/>
            <a:ext cx="1443181" cy="721591"/>
          </a:xfrm>
          <a:custGeom>
            <a:avLst/>
            <a:gdLst>
              <a:gd name="connsiteX0" fmla="*/ 0 w 1082386"/>
              <a:gd name="connsiteY0" fmla="*/ 54119 h 541193"/>
              <a:gd name="connsiteX1" fmla="*/ 54119 w 1082386"/>
              <a:gd name="connsiteY1" fmla="*/ 0 h 541193"/>
              <a:gd name="connsiteX2" fmla="*/ 1028267 w 1082386"/>
              <a:gd name="connsiteY2" fmla="*/ 0 h 541193"/>
              <a:gd name="connsiteX3" fmla="*/ 1082386 w 1082386"/>
              <a:gd name="connsiteY3" fmla="*/ 54119 h 541193"/>
              <a:gd name="connsiteX4" fmla="*/ 1082386 w 1082386"/>
              <a:gd name="connsiteY4" fmla="*/ 487074 h 541193"/>
              <a:gd name="connsiteX5" fmla="*/ 1028267 w 1082386"/>
              <a:gd name="connsiteY5" fmla="*/ 541193 h 541193"/>
              <a:gd name="connsiteX6" fmla="*/ 54119 w 1082386"/>
              <a:gd name="connsiteY6" fmla="*/ 541193 h 541193"/>
              <a:gd name="connsiteX7" fmla="*/ 0 w 1082386"/>
              <a:gd name="connsiteY7" fmla="*/ 487074 h 541193"/>
              <a:gd name="connsiteX8" fmla="*/ 0 w 1082386"/>
              <a:gd name="connsiteY8" fmla="*/ 54119 h 541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2386" h="541193">
                <a:moveTo>
                  <a:pt x="0" y="54119"/>
                </a:moveTo>
                <a:cubicBezTo>
                  <a:pt x="0" y="24230"/>
                  <a:pt x="24230" y="0"/>
                  <a:pt x="54119" y="0"/>
                </a:cubicBezTo>
                <a:lnTo>
                  <a:pt x="1028267" y="0"/>
                </a:lnTo>
                <a:cubicBezTo>
                  <a:pt x="1058156" y="0"/>
                  <a:pt x="1082386" y="24230"/>
                  <a:pt x="1082386" y="54119"/>
                </a:cubicBezTo>
                <a:lnTo>
                  <a:pt x="1082386" y="487074"/>
                </a:lnTo>
                <a:cubicBezTo>
                  <a:pt x="1082386" y="516963"/>
                  <a:pt x="1058156" y="541193"/>
                  <a:pt x="1028267" y="541193"/>
                </a:cubicBezTo>
                <a:lnTo>
                  <a:pt x="54119" y="541193"/>
                </a:lnTo>
                <a:cubicBezTo>
                  <a:pt x="24230" y="541193"/>
                  <a:pt x="0" y="516963"/>
                  <a:pt x="0" y="487074"/>
                </a:cubicBezTo>
                <a:lnTo>
                  <a:pt x="0" y="54119"/>
                </a:lnTo>
                <a:close/>
              </a:path>
            </a:pathLst>
          </a:cu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0" vert="horz" wrap="square" lIns="92255" tIns="92255" rIns="92255" bIns="92255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1867" b="1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alibri" panose="020F0502020204030204"/>
              </a:rPr>
              <a:t>Business Knowledge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865BE50-077B-4848-9CB7-69E28379AA77}"/>
              </a:ext>
            </a:extLst>
          </p:cNvPr>
          <p:cNvSpPr/>
          <p:nvPr/>
        </p:nvSpPr>
        <p:spPr>
          <a:xfrm>
            <a:off x="5625065" y="4559826"/>
            <a:ext cx="750887" cy="252556"/>
          </a:xfrm>
          <a:custGeom>
            <a:avLst/>
            <a:gdLst>
              <a:gd name="connsiteX0" fmla="*/ 0 w 563164"/>
              <a:gd name="connsiteY0" fmla="*/ 94709 h 189417"/>
              <a:gd name="connsiteX1" fmla="*/ 94709 w 563164"/>
              <a:gd name="connsiteY1" fmla="*/ 0 h 189417"/>
              <a:gd name="connsiteX2" fmla="*/ 94709 w 563164"/>
              <a:gd name="connsiteY2" fmla="*/ 37883 h 189417"/>
              <a:gd name="connsiteX3" fmla="*/ 468456 w 563164"/>
              <a:gd name="connsiteY3" fmla="*/ 37883 h 189417"/>
              <a:gd name="connsiteX4" fmla="*/ 468456 w 563164"/>
              <a:gd name="connsiteY4" fmla="*/ 0 h 189417"/>
              <a:gd name="connsiteX5" fmla="*/ 563164 w 563164"/>
              <a:gd name="connsiteY5" fmla="*/ 94709 h 189417"/>
              <a:gd name="connsiteX6" fmla="*/ 468456 w 563164"/>
              <a:gd name="connsiteY6" fmla="*/ 189417 h 189417"/>
              <a:gd name="connsiteX7" fmla="*/ 468456 w 563164"/>
              <a:gd name="connsiteY7" fmla="*/ 151534 h 189417"/>
              <a:gd name="connsiteX8" fmla="*/ 94709 w 563164"/>
              <a:gd name="connsiteY8" fmla="*/ 151534 h 189417"/>
              <a:gd name="connsiteX9" fmla="*/ 94709 w 563164"/>
              <a:gd name="connsiteY9" fmla="*/ 189417 h 189417"/>
              <a:gd name="connsiteX10" fmla="*/ 0 w 563164"/>
              <a:gd name="connsiteY10" fmla="*/ 94709 h 189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3164" h="189417">
                <a:moveTo>
                  <a:pt x="563164" y="94708"/>
                </a:moveTo>
                <a:lnTo>
                  <a:pt x="468455" y="189416"/>
                </a:lnTo>
                <a:lnTo>
                  <a:pt x="468455" y="151533"/>
                </a:lnTo>
                <a:lnTo>
                  <a:pt x="94708" y="151533"/>
                </a:lnTo>
                <a:lnTo>
                  <a:pt x="94708" y="189416"/>
                </a:lnTo>
                <a:lnTo>
                  <a:pt x="0" y="94708"/>
                </a:lnTo>
                <a:lnTo>
                  <a:pt x="94708" y="1"/>
                </a:lnTo>
                <a:lnTo>
                  <a:pt x="94708" y="37884"/>
                </a:lnTo>
                <a:lnTo>
                  <a:pt x="468455" y="37884"/>
                </a:lnTo>
                <a:lnTo>
                  <a:pt x="468455" y="1"/>
                </a:lnTo>
                <a:lnTo>
                  <a:pt x="563164" y="94708"/>
                </a:lnTo>
                <a:close/>
              </a:path>
            </a:pathLst>
          </a:custGeom>
          <a:solidFill>
            <a:srgbClr val="E72D40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0" vert="horz" wrap="square" lIns="75767" tIns="50511" rIns="75768" bIns="50511" numCol="1" spcCol="1270" anchor="ctr" anchorCtr="0">
            <a:noAutofit/>
          </a:bodyPr>
          <a:lstStyle/>
          <a:p>
            <a:pPr algn="ctr" defTabSz="47412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IN" sz="1067" b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3AAC56BA-C6E5-4C95-A3EC-78B007C99A20}"/>
              </a:ext>
            </a:extLst>
          </p:cNvPr>
          <p:cNvSpPr/>
          <p:nvPr/>
        </p:nvSpPr>
        <p:spPr>
          <a:xfrm>
            <a:off x="4088022" y="4325309"/>
            <a:ext cx="1443181" cy="721591"/>
          </a:xfrm>
          <a:custGeom>
            <a:avLst/>
            <a:gdLst>
              <a:gd name="connsiteX0" fmla="*/ 0 w 1082386"/>
              <a:gd name="connsiteY0" fmla="*/ 54119 h 541193"/>
              <a:gd name="connsiteX1" fmla="*/ 54119 w 1082386"/>
              <a:gd name="connsiteY1" fmla="*/ 0 h 541193"/>
              <a:gd name="connsiteX2" fmla="*/ 1028267 w 1082386"/>
              <a:gd name="connsiteY2" fmla="*/ 0 h 541193"/>
              <a:gd name="connsiteX3" fmla="*/ 1082386 w 1082386"/>
              <a:gd name="connsiteY3" fmla="*/ 54119 h 541193"/>
              <a:gd name="connsiteX4" fmla="*/ 1082386 w 1082386"/>
              <a:gd name="connsiteY4" fmla="*/ 487074 h 541193"/>
              <a:gd name="connsiteX5" fmla="*/ 1028267 w 1082386"/>
              <a:gd name="connsiteY5" fmla="*/ 541193 h 541193"/>
              <a:gd name="connsiteX6" fmla="*/ 54119 w 1082386"/>
              <a:gd name="connsiteY6" fmla="*/ 541193 h 541193"/>
              <a:gd name="connsiteX7" fmla="*/ 0 w 1082386"/>
              <a:gd name="connsiteY7" fmla="*/ 487074 h 541193"/>
              <a:gd name="connsiteX8" fmla="*/ 0 w 1082386"/>
              <a:gd name="connsiteY8" fmla="*/ 54119 h 541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2386" h="541193">
                <a:moveTo>
                  <a:pt x="0" y="54119"/>
                </a:moveTo>
                <a:cubicBezTo>
                  <a:pt x="0" y="24230"/>
                  <a:pt x="24230" y="0"/>
                  <a:pt x="54119" y="0"/>
                </a:cubicBezTo>
                <a:lnTo>
                  <a:pt x="1028267" y="0"/>
                </a:lnTo>
                <a:cubicBezTo>
                  <a:pt x="1058156" y="0"/>
                  <a:pt x="1082386" y="24230"/>
                  <a:pt x="1082386" y="54119"/>
                </a:cubicBezTo>
                <a:lnTo>
                  <a:pt x="1082386" y="487074"/>
                </a:lnTo>
                <a:cubicBezTo>
                  <a:pt x="1082386" y="516963"/>
                  <a:pt x="1058156" y="541193"/>
                  <a:pt x="1028267" y="541193"/>
                </a:cubicBezTo>
                <a:lnTo>
                  <a:pt x="54119" y="541193"/>
                </a:lnTo>
                <a:cubicBezTo>
                  <a:pt x="24230" y="541193"/>
                  <a:pt x="0" y="516963"/>
                  <a:pt x="0" y="487074"/>
                </a:cubicBezTo>
                <a:lnTo>
                  <a:pt x="0" y="54119"/>
                </a:lnTo>
                <a:close/>
              </a:path>
            </a:pathLst>
          </a:cu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0" vert="horz" wrap="square" lIns="92255" tIns="92255" rIns="92255" bIns="92255" numCol="1" spcCol="1270" anchor="ctr" anchorCtr="0">
            <a:noAutofit/>
          </a:bodyPr>
          <a:lstStyle/>
          <a:p>
            <a:pPr algn="ctr" defTabSz="829713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IN" sz="1867" b="1" dirty="0">
                <a:solidFill>
                  <a:sysClr val="windowText" lastClr="000000">
                    <a:hueOff val="0"/>
                    <a:satOff val="0"/>
                    <a:lumOff val="0"/>
                    <a:alphaOff val="0"/>
                  </a:sysClr>
                </a:solidFill>
                <a:latin typeface="Calibri" panose="020F0502020204030204"/>
              </a:rPr>
              <a:t>Analytics / Algorithms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2525A82-9AA7-437D-B83D-7B77D6DA7BB3}"/>
              </a:ext>
            </a:extLst>
          </p:cNvPr>
          <p:cNvSpPr/>
          <p:nvPr/>
        </p:nvSpPr>
        <p:spPr>
          <a:xfrm rot="18000000">
            <a:off x="5029616" y="3528481"/>
            <a:ext cx="750885" cy="252556"/>
          </a:xfrm>
          <a:custGeom>
            <a:avLst/>
            <a:gdLst>
              <a:gd name="connsiteX0" fmla="*/ 0 w 563164"/>
              <a:gd name="connsiteY0" fmla="*/ 94709 h 189417"/>
              <a:gd name="connsiteX1" fmla="*/ 94709 w 563164"/>
              <a:gd name="connsiteY1" fmla="*/ 0 h 189417"/>
              <a:gd name="connsiteX2" fmla="*/ 94709 w 563164"/>
              <a:gd name="connsiteY2" fmla="*/ 37883 h 189417"/>
              <a:gd name="connsiteX3" fmla="*/ 468456 w 563164"/>
              <a:gd name="connsiteY3" fmla="*/ 37883 h 189417"/>
              <a:gd name="connsiteX4" fmla="*/ 468456 w 563164"/>
              <a:gd name="connsiteY4" fmla="*/ 0 h 189417"/>
              <a:gd name="connsiteX5" fmla="*/ 563164 w 563164"/>
              <a:gd name="connsiteY5" fmla="*/ 94709 h 189417"/>
              <a:gd name="connsiteX6" fmla="*/ 468456 w 563164"/>
              <a:gd name="connsiteY6" fmla="*/ 189417 h 189417"/>
              <a:gd name="connsiteX7" fmla="*/ 468456 w 563164"/>
              <a:gd name="connsiteY7" fmla="*/ 151534 h 189417"/>
              <a:gd name="connsiteX8" fmla="*/ 94709 w 563164"/>
              <a:gd name="connsiteY8" fmla="*/ 151534 h 189417"/>
              <a:gd name="connsiteX9" fmla="*/ 94709 w 563164"/>
              <a:gd name="connsiteY9" fmla="*/ 189417 h 189417"/>
              <a:gd name="connsiteX10" fmla="*/ 0 w 563164"/>
              <a:gd name="connsiteY10" fmla="*/ 94709 h 189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3164" h="189417">
                <a:moveTo>
                  <a:pt x="0" y="94709"/>
                </a:moveTo>
                <a:lnTo>
                  <a:pt x="94709" y="0"/>
                </a:lnTo>
                <a:lnTo>
                  <a:pt x="94709" y="37883"/>
                </a:lnTo>
                <a:lnTo>
                  <a:pt x="468456" y="37883"/>
                </a:lnTo>
                <a:lnTo>
                  <a:pt x="468456" y="0"/>
                </a:lnTo>
                <a:lnTo>
                  <a:pt x="563164" y="94709"/>
                </a:lnTo>
                <a:lnTo>
                  <a:pt x="468456" y="189417"/>
                </a:lnTo>
                <a:lnTo>
                  <a:pt x="468456" y="151534"/>
                </a:lnTo>
                <a:lnTo>
                  <a:pt x="94709" y="151534"/>
                </a:lnTo>
                <a:lnTo>
                  <a:pt x="94709" y="189417"/>
                </a:lnTo>
                <a:lnTo>
                  <a:pt x="0" y="94709"/>
                </a:lnTo>
                <a:close/>
              </a:path>
            </a:pathLst>
          </a:custGeom>
          <a:solidFill>
            <a:srgbClr val="E72D40"/>
          </a:solidFill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spcFirstLastPara="0" vert="horz" wrap="square" lIns="75765" tIns="50509" rIns="75767" bIns="50511" numCol="1" spcCol="1270" anchor="ctr" anchorCtr="0">
            <a:noAutofit/>
          </a:bodyPr>
          <a:lstStyle/>
          <a:p>
            <a:pPr algn="ctr" defTabSz="47412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IN" sz="1067" b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</a:endParaRPr>
          </a:p>
        </p:txBody>
      </p:sp>
      <p:sp>
        <p:nvSpPr>
          <p:cNvPr id="21" name="Speech Bubble: Rectangle with Corners Rounded 20">
            <a:extLst>
              <a:ext uri="{FF2B5EF4-FFF2-40B4-BE49-F238E27FC236}">
                <a16:creationId xmlns:a16="http://schemas.microsoft.com/office/drawing/2014/main" id="{AE1D7F0F-EF0D-4D2A-A887-5C65162B1512}"/>
              </a:ext>
            </a:extLst>
          </p:cNvPr>
          <p:cNvSpPr/>
          <p:nvPr/>
        </p:nvSpPr>
        <p:spPr>
          <a:xfrm>
            <a:off x="7280807" y="1660841"/>
            <a:ext cx="2834647" cy="954696"/>
          </a:xfrm>
          <a:prstGeom prst="wedgeRoundRectCallout">
            <a:avLst>
              <a:gd name="adj1" fmla="val -61721"/>
              <a:gd name="adj2" fmla="val 20898"/>
              <a:gd name="adj3" fmla="val 16667"/>
            </a:avLst>
          </a:prstGeom>
          <a:solidFill>
            <a:srgbClr val="FF0000">
              <a:alpha val="8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r>
              <a:rPr lang="en-IN" sz="1600" b="1" kern="0" dirty="0">
                <a:solidFill>
                  <a:prstClr val="black"/>
                </a:solidFill>
                <a:latin typeface="Calibri" panose="020F0502020204030204"/>
              </a:rPr>
              <a:t>Structured Thinking</a:t>
            </a:r>
          </a:p>
          <a:p>
            <a:pPr algn="ctr" defTabSz="1219170">
              <a:defRPr/>
            </a:pPr>
            <a:r>
              <a:rPr lang="en-IN" sz="1600" b="1" kern="0" dirty="0">
                <a:solidFill>
                  <a:prstClr val="black"/>
                </a:solidFill>
                <a:latin typeface="Calibri" panose="020F0502020204030204"/>
              </a:rPr>
              <a:t>Problem Solving Techniques</a:t>
            </a:r>
          </a:p>
          <a:p>
            <a:pPr algn="ctr" defTabSz="1219170">
              <a:defRPr/>
            </a:pPr>
            <a:r>
              <a:rPr lang="en-IN" sz="1600" b="1" kern="0" dirty="0">
                <a:solidFill>
                  <a:prstClr val="black"/>
                </a:solidFill>
                <a:latin typeface="Calibri" panose="020F0502020204030204"/>
              </a:rPr>
              <a:t>Mindset of the candidate</a:t>
            </a:r>
          </a:p>
        </p:txBody>
      </p:sp>
      <p:sp>
        <p:nvSpPr>
          <p:cNvPr id="22" name="Speech Bubble: Rectangle with Corners Rounded 21">
            <a:extLst>
              <a:ext uri="{FF2B5EF4-FFF2-40B4-BE49-F238E27FC236}">
                <a16:creationId xmlns:a16="http://schemas.microsoft.com/office/drawing/2014/main" id="{39F1290B-3FA2-4E75-A264-90566CF5F236}"/>
              </a:ext>
            </a:extLst>
          </p:cNvPr>
          <p:cNvSpPr/>
          <p:nvPr/>
        </p:nvSpPr>
        <p:spPr>
          <a:xfrm>
            <a:off x="1199341" y="3179896"/>
            <a:ext cx="2834647" cy="954696"/>
          </a:xfrm>
          <a:prstGeom prst="wedgeRoundRectCallout">
            <a:avLst>
              <a:gd name="adj1" fmla="val 38292"/>
              <a:gd name="adj2" fmla="val 73588"/>
              <a:gd name="adj3" fmla="val 16667"/>
            </a:avLst>
          </a:prstGeom>
          <a:solidFill>
            <a:srgbClr val="FF0000">
              <a:alpha val="8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r>
              <a:rPr lang="en-IN" sz="1600" b="1" kern="0" dirty="0">
                <a:solidFill>
                  <a:prstClr val="black"/>
                </a:solidFill>
                <a:latin typeface="Calibri" panose="020F0502020204030204"/>
              </a:rPr>
              <a:t>Statistics</a:t>
            </a:r>
          </a:p>
          <a:p>
            <a:pPr algn="ctr" defTabSz="1219170">
              <a:defRPr/>
            </a:pPr>
            <a:r>
              <a:rPr lang="en-IN" sz="1600" b="1" kern="0" dirty="0">
                <a:solidFill>
                  <a:prstClr val="black"/>
                </a:solidFill>
                <a:latin typeface="Calibri" panose="020F0502020204030204"/>
              </a:rPr>
              <a:t>Data Analytics</a:t>
            </a:r>
          </a:p>
          <a:p>
            <a:pPr algn="ctr" defTabSz="1219170">
              <a:defRPr/>
            </a:pPr>
            <a:r>
              <a:rPr lang="en-IN" sz="1600" b="1" kern="0" dirty="0">
                <a:solidFill>
                  <a:prstClr val="black"/>
                </a:solidFill>
                <a:latin typeface="Calibri" panose="020F0502020204030204"/>
              </a:rPr>
              <a:t>Data Science &amp; ML</a:t>
            </a:r>
          </a:p>
        </p:txBody>
      </p:sp>
      <p:sp>
        <p:nvSpPr>
          <p:cNvPr id="23" name="Speech Bubble: Rectangle with Corners Rounded 22">
            <a:extLst>
              <a:ext uri="{FF2B5EF4-FFF2-40B4-BE49-F238E27FC236}">
                <a16:creationId xmlns:a16="http://schemas.microsoft.com/office/drawing/2014/main" id="{10072CA2-B9F4-486C-B489-C5BC14CDBF31}"/>
              </a:ext>
            </a:extLst>
          </p:cNvPr>
          <p:cNvSpPr/>
          <p:nvPr/>
        </p:nvSpPr>
        <p:spPr>
          <a:xfrm>
            <a:off x="8054726" y="5087539"/>
            <a:ext cx="2834647" cy="954696"/>
          </a:xfrm>
          <a:prstGeom prst="wedgeRoundRectCallout">
            <a:avLst>
              <a:gd name="adj1" fmla="val -58221"/>
              <a:gd name="adj2" fmla="val -39702"/>
              <a:gd name="adj3" fmla="val 16667"/>
            </a:avLst>
          </a:prstGeom>
          <a:solidFill>
            <a:srgbClr val="FF0000">
              <a:alpha val="8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r>
              <a:rPr lang="en-IN" sz="1600" b="1" kern="0" dirty="0">
                <a:solidFill>
                  <a:prstClr val="black"/>
                </a:solidFill>
                <a:latin typeface="Calibri" panose="020F0502020204030204"/>
              </a:rPr>
              <a:t>Business Understanding</a:t>
            </a:r>
          </a:p>
          <a:p>
            <a:pPr algn="ctr" defTabSz="1219170">
              <a:defRPr/>
            </a:pPr>
            <a:r>
              <a:rPr lang="en-IN" sz="1600" b="1" kern="0" dirty="0">
                <a:solidFill>
                  <a:prstClr val="black"/>
                </a:solidFill>
                <a:latin typeface="Calibri" panose="020F0502020204030204"/>
              </a:rPr>
              <a:t>Customer Lifecycle</a:t>
            </a:r>
          </a:p>
        </p:txBody>
      </p:sp>
      <p:pic>
        <p:nvPicPr>
          <p:cNvPr id="24" name="Graphic 23" descr="Head with Gears">
            <a:extLst>
              <a:ext uri="{FF2B5EF4-FFF2-40B4-BE49-F238E27FC236}">
                <a16:creationId xmlns:a16="http://schemas.microsoft.com/office/drawing/2014/main" id="{308E852C-3A4D-4C57-8DC3-401F6A4D8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69113" y="2373693"/>
            <a:ext cx="568767" cy="568767"/>
          </a:xfrm>
          <a:prstGeom prst="rect">
            <a:avLst/>
          </a:prstGeom>
        </p:spPr>
      </p:pic>
      <p:pic>
        <p:nvPicPr>
          <p:cNvPr id="25" name="Graphic 24" descr="Single gear">
            <a:extLst>
              <a:ext uri="{FF2B5EF4-FFF2-40B4-BE49-F238E27FC236}">
                <a16:creationId xmlns:a16="http://schemas.microsoft.com/office/drawing/2014/main" id="{02765AF4-AE2B-4644-B0D4-91D8B1A376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23557" y="4451894"/>
            <a:ext cx="568767" cy="568767"/>
          </a:xfrm>
          <a:prstGeom prst="rect">
            <a:avLst/>
          </a:prstGeom>
        </p:spPr>
      </p:pic>
      <p:pic>
        <p:nvPicPr>
          <p:cNvPr id="26" name="Graphic 25" descr="Earth Globe Americas">
            <a:extLst>
              <a:ext uri="{FF2B5EF4-FFF2-40B4-BE49-F238E27FC236}">
                <a16:creationId xmlns:a16="http://schemas.microsoft.com/office/drawing/2014/main" id="{0C441320-6946-43FF-A682-50C570F6E3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38950" y="4435981"/>
            <a:ext cx="568767" cy="568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125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7CA473-3E1F-464A-AC36-76FE0DD40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EEA2F-D825-49D3-9C25-497F06EFD3F7}" type="slidenum">
              <a:rPr lang="en-IN" smtClean="0"/>
              <a:t>5</a:t>
            </a:fld>
            <a:endParaRPr lang="en-IN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A9164C9-6119-4CC8-9F95-8D4CFE231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generic hiring process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B3B98D6-94AD-4B10-B871-C90AD33B0F27}"/>
              </a:ext>
            </a:extLst>
          </p:cNvPr>
          <p:cNvGraphicFramePr/>
          <p:nvPr>
            <p:extLst/>
          </p:nvPr>
        </p:nvGraphicFramePr>
        <p:xfrm>
          <a:off x="-28393" y="937684"/>
          <a:ext cx="555153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ight Bracket 7">
            <a:extLst>
              <a:ext uri="{FF2B5EF4-FFF2-40B4-BE49-F238E27FC236}">
                <a16:creationId xmlns:a16="http://schemas.microsoft.com/office/drawing/2014/main" id="{45CA1326-00C5-4EC9-BB2C-3C5EAAC22866}"/>
              </a:ext>
            </a:extLst>
          </p:cNvPr>
          <p:cNvSpPr/>
          <p:nvPr/>
        </p:nvSpPr>
        <p:spPr>
          <a:xfrm>
            <a:off x="5565733" y="1205484"/>
            <a:ext cx="60959" cy="1195832"/>
          </a:xfrm>
          <a:prstGeom prst="righ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9" name="Right Bracket 8">
            <a:extLst>
              <a:ext uri="{FF2B5EF4-FFF2-40B4-BE49-F238E27FC236}">
                <a16:creationId xmlns:a16="http://schemas.microsoft.com/office/drawing/2014/main" id="{CD782869-67A3-487F-9702-BE8E97D084D3}"/>
              </a:ext>
            </a:extLst>
          </p:cNvPr>
          <p:cNvSpPr/>
          <p:nvPr/>
        </p:nvSpPr>
        <p:spPr>
          <a:xfrm>
            <a:off x="5565733" y="4823614"/>
            <a:ext cx="60959" cy="1315415"/>
          </a:xfrm>
          <a:prstGeom prst="righ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10" name="Right Bracket 9">
            <a:extLst>
              <a:ext uri="{FF2B5EF4-FFF2-40B4-BE49-F238E27FC236}">
                <a16:creationId xmlns:a16="http://schemas.microsoft.com/office/drawing/2014/main" id="{FC55CB4D-91E6-4B52-BC73-FF2B4AFC374C}"/>
              </a:ext>
            </a:extLst>
          </p:cNvPr>
          <p:cNvSpPr/>
          <p:nvPr/>
        </p:nvSpPr>
        <p:spPr>
          <a:xfrm>
            <a:off x="5565733" y="2608734"/>
            <a:ext cx="60959" cy="1315415"/>
          </a:xfrm>
          <a:prstGeom prst="rightBracket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1BBA893-BF0D-4185-8E57-5A154456F7F0}"/>
              </a:ext>
            </a:extLst>
          </p:cNvPr>
          <p:cNvCxnSpPr/>
          <p:nvPr/>
        </p:nvCxnSpPr>
        <p:spPr>
          <a:xfrm>
            <a:off x="5638800" y="1813560"/>
            <a:ext cx="1127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BB6A748-EDAF-45E4-90FD-61BDAA3F55D4}"/>
              </a:ext>
            </a:extLst>
          </p:cNvPr>
          <p:cNvCxnSpPr/>
          <p:nvPr/>
        </p:nvCxnSpPr>
        <p:spPr>
          <a:xfrm>
            <a:off x="5638800" y="3276600"/>
            <a:ext cx="1127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6E45591-943C-449B-8386-204B4BAC3116}"/>
              </a:ext>
            </a:extLst>
          </p:cNvPr>
          <p:cNvGrpSpPr/>
          <p:nvPr/>
        </p:nvGrpSpPr>
        <p:grpSpPr>
          <a:xfrm>
            <a:off x="5565733" y="4121014"/>
            <a:ext cx="1200828" cy="507149"/>
            <a:chOff x="4174299" y="3090760"/>
            <a:chExt cx="900621" cy="380362"/>
          </a:xfrm>
        </p:grpSpPr>
        <p:sp>
          <p:nvSpPr>
            <p:cNvPr id="11" name="Right Bracket 10">
              <a:extLst>
                <a:ext uri="{FF2B5EF4-FFF2-40B4-BE49-F238E27FC236}">
                  <a16:creationId xmlns:a16="http://schemas.microsoft.com/office/drawing/2014/main" id="{0EAE449C-7B62-447F-B1A2-5E186A50B425}"/>
                </a:ext>
              </a:extLst>
            </p:cNvPr>
            <p:cNvSpPr/>
            <p:nvPr/>
          </p:nvSpPr>
          <p:spPr>
            <a:xfrm>
              <a:off x="4174299" y="3090760"/>
              <a:ext cx="45719" cy="380362"/>
            </a:xfrm>
            <a:prstGeom prst="righ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4491D2E-8BB8-4932-8673-29A9B4F1ECFC}"/>
                </a:ext>
              </a:extLst>
            </p:cNvPr>
            <p:cNvCxnSpPr/>
            <p:nvPr/>
          </p:nvCxnSpPr>
          <p:spPr>
            <a:xfrm>
              <a:off x="4229100" y="3280941"/>
              <a:ext cx="84582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3990AE-E382-4CE6-AB7F-DB19479D010C}"/>
              </a:ext>
            </a:extLst>
          </p:cNvPr>
          <p:cNvCxnSpPr/>
          <p:nvPr/>
        </p:nvCxnSpPr>
        <p:spPr>
          <a:xfrm>
            <a:off x="5638800" y="5491480"/>
            <a:ext cx="112776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43A82728-3036-40AF-9290-1E1ADFCB11BF}"/>
              </a:ext>
            </a:extLst>
          </p:cNvPr>
          <p:cNvSpPr/>
          <p:nvPr/>
        </p:nvSpPr>
        <p:spPr>
          <a:xfrm>
            <a:off x="6858000" y="1079921"/>
            <a:ext cx="4572000" cy="1440000"/>
          </a:xfrm>
          <a:prstGeom prst="rect">
            <a:avLst/>
          </a:prstGeom>
          <a:solidFill>
            <a:schemeClr val="bg1">
              <a:lumMod val="95000"/>
              <a:alpha val="4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9BCDD2B-2157-40F5-ADB4-3DA5F909251C}"/>
              </a:ext>
            </a:extLst>
          </p:cNvPr>
          <p:cNvSpPr/>
          <p:nvPr/>
        </p:nvSpPr>
        <p:spPr>
          <a:xfrm>
            <a:off x="6858000" y="4040705"/>
            <a:ext cx="4572000" cy="742515"/>
          </a:xfrm>
          <a:prstGeom prst="rect">
            <a:avLst/>
          </a:prstGeom>
          <a:solidFill>
            <a:schemeClr val="bg1">
              <a:lumMod val="95000"/>
              <a:alpha val="4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EF658CD-B631-43B3-9E0A-5C35D0B3AA5B}"/>
              </a:ext>
            </a:extLst>
          </p:cNvPr>
          <p:cNvSpPr/>
          <p:nvPr/>
        </p:nvSpPr>
        <p:spPr>
          <a:xfrm>
            <a:off x="6858000" y="4823612"/>
            <a:ext cx="4572000" cy="1440000"/>
          </a:xfrm>
          <a:prstGeom prst="rect">
            <a:avLst/>
          </a:prstGeom>
          <a:solidFill>
            <a:schemeClr val="bg1">
              <a:lumMod val="95000"/>
              <a:alpha val="4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DA0A73-D857-4207-98EF-5F12194EAD52}"/>
              </a:ext>
            </a:extLst>
          </p:cNvPr>
          <p:cNvSpPr txBox="1"/>
          <p:nvPr/>
        </p:nvSpPr>
        <p:spPr>
          <a:xfrm>
            <a:off x="7051040" y="1079922"/>
            <a:ext cx="43992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Focus on general quantitative aptitude</a:t>
            </a:r>
          </a:p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Percentages, ratios, probability, Geometry</a:t>
            </a:r>
          </a:p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Coding problems – Pseudo logic for codes</a:t>
            </a:r>
          </a:p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LR / DI questions</a:t>
            </a:r>
          </a:p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Guestimates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2EBE32F-6711-4C93-86BE-2B5B84FE782E}"/>
              </a:ext>
            </a:extLst>
          </p:cNvPr>
          <p:cNvGrpSpPr/>
          <p:nvPr/>
        </p:nvGrpSpPr>
        <p:grpSpPr>
          <a:xfrm>
            <a:off x="6858000" y="2560314"/>
            <a:ext cx="4592320" cy="1440000"/>
            <a:chOff x="5143500" y="1920235"/>
            <a:chExt cx="3444240" cy="1080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A5602D7-CA94-4678-AE05-034EC258512F}"/>
                </a:ext>
              </a:extLst>
            </p:cNvPr>
            <p:cNvSpPr/>
            <p:nvPr/>
          </p:nvSpPr>
          <p:spPr>
            <a:xfrm>
              <a:off x="5143500" y="1920235"/>
              <a:ext cx="3429000" cy="1080000"/>
            </a:xfrm>
            <a:prstGeom prst="rect">
              <a:avLst/>
            </a:prstGeom>
            <a:solidFill>
              <a:schemeClr val="bg1">
                <a:lumMod val="95000"/>
                <a:alpha val="4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F4BFC1B-BCEF-4CC6-8361-5B170ACF7F99}"/>
                </a:ext>
              </a:extLst>
            </p:cNvPr>
            <p:cNvSpPr txBox="1"/>
            <p:nvPr/>
          </p:nvSpPr>
          <p:spPr>
            <a:xfrm>
              <a:off x="5288280" y="1952404"/>
              <a:ext cx="3299460" cy="9925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594" indent="-228594">
                <a:buFont typeface="Wingdings" panose="05000000000000000000" pitchFamily="2" charset="2"/>
                <a:buChar char="§"/>
              </a:pPr>
              <a:r>
                <a:rPr lang="en-IN" sz="1600" dirty="0"/>
                <a:t>Projects in your resume</a:t>
              </a:r>
            </a:p>
            <a:p>
              <a:pPr marL="228594" indent="-228594">
                <a:buFont typeface="Wingdings" panose="05000000000000000000" pitchFamily="2" charset="2"/>
                <a:buChar char="§"/>
              </a:pPr>
              <a:r>
                <a:rPr lang="en-IN" sz="1600" dirty="0"/>
                <a:t>Reasoning for each event/decision</a:t>
              </a:r>
            </a:p>
            <a:p>
              <a:pPr marL="228594" indent="-228594">
                <a:buFont typeface="Wingdings" panose="05000000000000000000" pitchFamily="2" charset="2"/>
                <a:buChar char="§"/>
              </a:pPr>
              <a:r>
                <a:rPr lang="en-IN" sz="1600" dirty="0"/>
                <a:t>Create your own story flow</a:t>
              </a:r>
            </a:p>
            <a:p>
              <a:pPr marL="228594" indent="-228594">
                <a:buFont typeface="Wingdings" panose="05000000000000000000" pitchFamily="2" charset="2"/>
                <a:buChar char="§"/>
              </a:pPr>
              <a:r>
                <a:rPr lang="en-IN" sz="1600" dirty="0"/>
                <a:t>R/Python &amp; data science – trust yourself</a:t>
              </a:r>
            </a:p>
            <a:p>
              <a:pPr marL="228594" indent="-228594">
                <a:buFont typeface="Wingdings" panose="05000000000000000000" pitchFamily="2" charset="2"/>
                <a:buChar char="§"/>
              </a:pPr>
              <a:r>
                <a:rPr lang="en-IN" sz="1600" dirty="0"/>
                <a:t>ML/Data science related questions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2A8701A-2488-4793-9540-431A13CF177D}"/>
              </a:ext>
            </a:extLst>
          </p:cNvPr>
          <p:cNvSpPr txBox="1"/>
          <p:nvPr/>
        </p:nvSpPr>
        <p:spPr>
          <a:xfrm>
            <a:off x="7051040" y="4866503"/>
            <a:ext cx="43992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Mindset of the candidate - Learning</a:t>
            </a:r>
          </a:p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Curiosity/ Ability to understand business scenarios – put on different thinking hats</a:t>
            </a:r>
          </a:p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Culture mix – Ethical dilemmas</a:t>
            </a:r>
          </a:p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The Famous Whys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D364D3-DDF7-42C3-8C37-A30CA2983028}"/>
              </a:ext>
            </a:extLst>
          </p:cNvPr>
          <p:cNvSpPr txBox="1"/>
          <p:nvPr/>
        </p:nvSpPr>
        <p:spPr>
          <a:xfrm>
            <a:off x="7051040" y="4093053"/>
            <a:ext cx="4399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Problem definition</a:t>
            </a:r>
          </a:p>
          <a:p>
            <a:pPr marL="228594" indent="-228594">
              <a:buFont typeface="Wingdings" panose="05000000000000000000" pitchFamily="2" charset="2"/>
              <a:buChar char="§"/>
            </a:pPr>
            <a:r>
              <a:rPr lang="en-IN" sz="1600" dirty="0"/>
              <a:t>Problem solving</a:t>
            </a:r>
          </a:p>
          <a:p>
            <a:pPr marL="228594" indent="-228594">
              <a:buFont typeface="Wingdings" panose="05000000000000000000" pitchFamily="2" charset="2"/>
              <a:buChar char="§"/>
            </a:pPr>
            <a:endParaRPr lang="en-IN" sz="1600" dirty="0"/>
          </a:p>
        </p:txBody>
      </p:sp>
      <p:sp>
        <p:nvSpPr>
          <p:cNvPr id="29" name="Sun 28">
            <a:extLst>
              <a:ext uri="{FF2B5EF4-FFF2-40B4-BE49-F238E27FC236}">
                <a16:creationId xmlns:a16="http://schemas.microsoft.com/office/drawing/2014/main" id="{829754F0-4977-474C-AA2A-6B4D34F8AFA4}"/>
              </a:ext>
            </a:extLst>
          </p:cNvPr>
          <p:cNvSpPr/>
          <p:nvPr/>
        </p:nvSpPr>
        <p:spPr>
          <a:xfrm>
            <a:off x="861648" y="2733040"/>
            <a:ext cx="365760" cy="365760"/>
          </a:xfrm>
          <a:prstGeom prst="sun">
            <a:avLst/>
          </a:prstGeom>
          <a:solidFill>
            <a:srgbClr val="F5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31" name="Sun 30">
            <a:extLst>
              <a:ext uri="{FF2B5EF4-FFF2-40B4-BE49-F238E27FC236}">
                <a16:creationId xmlns:a16="http://schemas.microsoft.com/office/drawing/2014/main" id="{CD57FC83-78DA-44BF-9083-4CDBD341675D}"/>
              </a:ext>
            </a:extLst>
          </p:cNvPr>
          <p:cNvSpPr/>
          <p:nvPr/>
        </p:nvSpPr>
        <p:spPr>
          <a:xfrm>
            <a:off x="849536" y="4194812"/>
            <a:ext cx="365760" cy="365760"/>
          </a:xfrm>
          <a:prstGeom prst="sun">
            <a:avLst/>
          </a:prstGeom>
          <a:solidFill>
            <a:srgbClr val="F5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32" name="Sun 31">
            <a:extLst>
              <a:ext uri="{FF2B5EF4-FFF2-40B4-BE49-F238E27FC236}">
                <a16:creationId xmlns:a16="http://schemas.microsoft.com/office/drawing/2014/main" id="{078519D5-D384-463F-9B86-E7CD1BCB1DEB}"/>
              </a:ext>
            </a:extLst>
          </p:cNvPr>
          <p:cNvSpPr/>
          <p:nvPr/>
        </p:nvSpPr>
        <p:spPr>
          <a:xfrm>
            <a:off x="607648" y="4939869"/>
            <a:ext cx="365760" cy="365760"/>
          </a:xfrm>
          <a:prstGeom prst="sun">
            <a:avLst/>
          </a:prstGeom>
          <a:solidFill>
            <a:srgbClr val="F5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33" name="Sun 32">
            <a:extLst>
              <a:ext uri="{FF2B5EF4-FFF2-40B4-BE49-F238E27FC236}">
                <a16:creationId xmlns:a16="http://schemas.microsoft.com/office/drawing/2014/main" id="{F92623DE-E163-4A6C-B444-5384C20B6AFA}"/>
              </a:ext>
            </a:extLst>
          </p:cNvPr>
          <p:cNvSpPr/>
          <p:nvPr/>
        </p:nvSpPr>
        <p:spPr>
          <a:xfrm>
            <a:off x="180928" y="5676476"/>
            <a:ext cx="365760" cy="365760"/>
          </a:xfrm>
          <a:prstGeom prst="sun">
            <a:avLst>
              <a:gd name="adj" fmla="val 25000"/>
            </a:avLst>
          </a:prstGeom>
          <a:solidFill>
            <a:srgbClr val="F5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34" name="Sun 33">
            <a:extLst>
              <a:ext uri="{FF2B5EF4-FFF2-40B4-BE49-F238E27FC236}">
                <a16:creationId xmlns:a16="http://schemas.microsoft.com/office/drawing/2014/main" id="{C59C5567-9BDB-472D-865C-3731AD7D9F4A}"/>
              </a:ext>
            </a:extLst>
          </p:cNvPr>
          <p:cNvSpPr/>
          <p:nvPr/>
        </p:nvSpPr>
        <p:spPr>
          <a:xfrm>
            <a:off x="939024" y="3463925"/>
            <a:ext cx="365760" cy="365760"/>
          </a:xfrm>
          <a:prstGeom prst="sun">
            <a:avLst/>
          </a:prstGeom>
          <a:solidFill>
            <a:srgbClr val="F533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346223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DD88EC-C67B-4F8A-86C5-94B03E8A7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8037"/>
            <a:ext cx="2743200" cy="301756"/>
          </a:xfrm>
        </p:spPr>
        <p:txBody>
          <a:bodyPr/>
          <a:lstStyle/>
          <a:p>
            <a:fld id="{273EEA2F-D825-49D3-9C25-497F06EFD3F7}" type="slidenum">
              <a:rPr lang="en-IN" smtClean="0"/>
              <a:t>6</a:t>
            </a:fld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79E44E6-B7EC-420E-8667-FFED56A90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239" y="162622"/>
            <a:ext cx="10392517" cy="510085"/>
          </a:xfrm>
        </p:spPr>
        <p:txBody>
          <a:bodyPr/>
          <a:lstStyle/>
          <a:p>
            <a:r>
              <a:rPr lang="en-IN" dirty="0"/>
              <a:t>Understanding the perspective of the interviewer ?</a:t>
            </a:r>
          </a:p>
        </p:txBody>
      </p:sp>
      <p:pic>
        <p:nvPicPr>
          <p:cNvPr id="17" name="Graphic 16" descr="Target">
            <a:extLst>
              <a:ext uri="{FF2B5EF4-FFF2-40B4-BE49-F238E27FC236}">
                <a16:creationId xmlns:a16="http://schemas.microsoft.com/office/drawing/2014/main" id="{0390EA1D-6EDE-4EF4-93B4-A0001FBAE2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58443" y="1617925"/>
            <a:ext cx="3021456" cy="302145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7ED2066-4546-46FF-9B97-34125E47049E}"/>
              </a:ext>
            </a:extLst>
          </p:cNvPr>
          <p:cNvSpPr txBox="1"/>
          <p:nvPr/>
        </p:nvSpPr>
        <p:spPr>
          <a:xfrm>
            <a:off x="8236270" y="1716326"/>
            <a:ext cx="3488436" cy="1487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2133" b="1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Evaluation of the model</a:t>
            </a:r>
          </a:p>
          <a:p>
            <a:pPr algn="ctr" defTabSz="1219170">
              <a:defRPr/>
            </a:pPr>
            <a:endParaRPr lang="en-US" sz="2133" u="sng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Model evaluation statistics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Overfitting, Bias vs variance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Feature Selection</a:t>
            </a:r>
            <a:endParaRPr lang="en-US" sz="1067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8EB932-9142-4225-92C2-88A5A32F2A47}"/>
              </a:ext>
            </a:extLst>
          </p:cNvPr>
          <p:cNvSpPr txBox="1"/>
          <p:nvPr/>
        </p:nvSpPr>
        <p:spPr>
          <a:xfrm>
            <a:off x="497126" y="1694959"/>
            <a:ext cx="3363023" cy="193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2133" b="1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ML process</a:t>
            </a:r>
          </a:p>
          <a:p>
            <a:pPr algn="ctr" defTabSz="1219170">
              <a:defRPr/>
            </a:pPr>
            <a:endParaRPr lang="en-US" sz="2133" u="sng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Model architecture design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Thorough understanding of ML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Limitation of ML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Perspective- Model Iterations</a:t>
            </a:r>
            <a:endParaRPr lang="en-US" sz="1067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 defTabSz="1219170">
              <a:defRPr/>
            </a:pPr>
            <a:endParaRPr lang="en-US" sz="1333" i="1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DCFF61-8EB8-445E-8E53-A3836BF6B43C}"/>
              </a:ext>
            </a:extLst>
          </p:cNvPr>
          <p:cNvSpPr txBox="1"/>
          <p:nvPr/>
        </p:nvSpPr>
        <p:spPr>
          <a:xfrm>
            <a:off x="422239" y="3868516"/>
            <a:ext cx="2779357" cy="2308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2133" b="1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Data Exploration &amp; Manipulation</a:t>
            </a:r>
          </a:p>
          <a:p>
            <a:pPr algn="ctr" defTabSz="1219170">
              <a:defRPr/>
            </a:pPr>
            <a:endParaRPr lang="en-US" sz="2133" u="sng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EDA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Data treatments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Outlier definitions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Feature engineering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Dummy variables</a:t>
            </a:r>
            <a:endParaRPr lang="en-US" sz="1067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C46071-ABBC-4253-B458-37D4A7607528}"/>
              </a:ext>
            </a:extLst>
          </p:cNvPr>
          <p:cNvSpPr txBox="1"/>
          <p:nvPr/>
        </p:nvSpPr>
        <p:spPr>
          <a:xfrm>
            <a:off x="8644569" y="3868517"/>
            <a:ext cx="3367753" cy="2267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2133" b="1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Generating inference from the model – consumption</a:t>
            </a:r>
          </a:p>
          <a:p>
            <a:pPr algn="ctr" defTabSz="1219170">
              <a:defRPr/>
            </a:pPr>
            <a:endParaRPr lang="en-US" sz="2133" u="sng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Infer from modelling exercise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Findings and Insights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Hypothesis testing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Implementation Strategy</a:t>
            </a:r>
            <a:endParaRPr lang="en-US" sz="1067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 defTabSz="1219170">
              <a:defRPr/>
            </a:pPr>
            <a:endParaRPr lang="en-US" sz="1333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A33DEB-8A3B-4E04-A700-D84BCE3A751F}"/>
              </a:ext>
            </a:extLst>
          </p:cNvPr>
          <p:cNvSpPr txBox="1"/>
          <p:nvPr/>
        </p:nvSpPr>
        <p:spPr>
          <a:xfrm>
            <a:off x="4358443" y="3234904"/>
            <a:ext cx="2933352" cy="2062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4267" b="1" kern="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Concepts </a:t>
            </a:r>
          </a:p>
          <a:p>
            <a:pPr algn="ctr" defTabSz="1219170">
              <a:defRPr/>
            </a:pPr>
            <a:r>
              <a:rPr lang="en-US" sz="4267" b="1" kern="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&amp; Perspective</a:t>
            </a:r>
            <a:endParaRPr lang="en-US" sz="1333" b="1" kern="0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46F960F-EA72-4D0F-8516-343FA7C5A361}"/>
              </a:ext>
            </a:extLst>
          </p:cNvPr>
          <p:cNvCxnSpPr/>
          <p:nvPr/>
        </p:nvCxnSpPr>
        <p:spPr>
          <a:xfrm>
            <a:off x="3608681" y="2942095"/>
            <a:ext cx="686767" cy="635920"/>
          </a:xfrm>
          <a:prstGeom prst="line">
            <a:avLst/>
          </a:prstGeom>
          <a:noFill/>
          <a:ln w="12700" cap="flat" cmpd="sng" algn="ctr">
            <a:solidFill>
              <a:srgbClr val="A5A5A5"/>
            </a:solidFill>
            <a:prstDash val="sysDot"/>
            <a:miter lim="800000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295C7BC-E86A-4E24-975E-887FFBC02C58}"/>
              </a:ext>
            </a:extLst>
          </p:cNvPr>
          <p:cNvCxnSpPr>
            <a:cxnSpLocks/>
          </p:cNvCxnSpPr>
          <p:nvPr/>
        </p:nvCxnSpPr>
        <p:spPr>
          <a:xfrm flipH="1">
            <a:off x="7565953" y="2941871"/>
            <a:ext cx="593203" cy="633415"/>
          </a:xfrm>
          <a:prstGeom prst="line">
            <a:avLst/>
          </a:prstGeom>
          <a:noFill/>
          <a:ln w="12700" cap="flat" cmpd="sng" algn="ctr">
            <a:solidFill>
              <a:srgbClr val="A5A5A5"/>
            </a:solidFill>
            <a:prstDash val="sysDot"/>
            <a:miter lim="800000"/>
          </a:ln>
          <a:effectLst/>
        </p:spPr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379EF5-F6EC-4C02-AF88-51B36303E46E}"/>
              </a:ext>
            </a:extLst>
          </p:cNvPr>
          <p:cNvCxnSpPr/>
          <p:nvPr/>
        </p:nvCxnSpPr>
        <p:spPr>
          <a:xfrm>
            <a:off x="3447403" y="4258365"/>
            <a:ext cx="876808" cy="0"/>
          </a:xfrm>
          <a:prstGeom prst="line">
            <a:avLst/>
          </a:prstGeom>
          <a:noFill/>
          <a:ln w="12700" cap="flat" cmpd="sng" algn="ctr">
            <a:solidFill>
              <a:srgbClr val="A5A5A5"/>
            </a:solidFill>
            <a:prstDash val="sysDot"/>
            <a:miter lim="800000"/>
          </a:ln>
          <a:effectLst/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E3C2322-4928-439F-91B9-CA362D752163}"/>
              </a:ext>
            </a:extLst>
          </p:cNvPr>
          <p:cNvCxnSpPr/>
          <p:nvPr/>
        </p:nvCxnSpPr>
        <p:spPr>
          <a:xfrm>
            <a:off x="7598973" y="4258365"/>
            <a:ext cx="876808" cy="0"/>
          </a:xfrm>
          <a:prstGeom prst="line">
            <a:avLst/>
          </a:prstGeom>
          <a:noFill/>
          <a:ln w="12700" cap="flat" cmpd="sng" algn="ctr">
            <a:solidFill>
              <a:srgbClr val="A5A5A5"/>
            </a:solidFill>
            <a:prstDash val="sysDot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814041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DD88EC-C67B-4F8A-86C5-94B03E8A7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8037"/>
            <a:ext cx="2743200" cy="301756"/>
          </a:xfrm>
        </p:spPr>
        <p:txBody>
          <a:bodyPr/>
          <a:lstStyle/>
          <a:p>
            <a:fld id="{273EEA2F-D825-49D3-9C25-497F06EFD3F7}" type="slidenum">
              <a:rPr lang="en-IN" smtClean="0"/>
              <a:t>7</a:t>
            </a:fld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79E44E6-B7EC-420E-8667-FFED56A90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239" y="162622"/>
            <a:ext cx="10392517" cy="510085"/>
          </a:xfrm>
        </p:spPr>
        <p:txBody>
          <a:bodyPr/>
          <a:lstStyle/>
          <a:p>
            <a:r>
              <a:rPr lang="en-IN" dirty="0"/>
              <a:t>Understanding the perspective of the interviewer ?</a:t>
            </a:r>
          </a:p>
        </p:txBody>
      </p:sp>
      <p:pic>
        <p:nvPicPr>
          <p:cNvPr id="17" name="Graphic 16" descr="Target">
            <a:extLst>
              <a:ext uri="{FF2B5EF4-FFF2-40B4-BE49-F238E27FC236}">
                <a16:creationId xmlns:a16="http://schemas.microsoft.com/office/drawing/2014/main" id="{0390EA1D-6EDE-4EF4-93B4-A0001FBAE2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58443" y="1617925"/>
            <a:ext cx="3021456" cy="302145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7ED2066-4546-46FF-9B97-34125E47049E}"/>
              </a:ext>
            </a:extLst>
          </p:cNvPr>
          <p:cNvSpPr txBox="1"/>
          <p:nvPr/>
        </p:nvSpPr>
        <p:spPr>
          <a:xfrm>
            <a:off x="8236270" y="1716325"/>
            <a:ext cx="3488436" cy="99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2133" b="1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Logical reasoning</a:t>
            </a:r>
          </a:p>
          <a:p>
            <a:pPr algn="ctr" defTabSz="1219170">
              <a:defRPr/>
            </a:pPr>
            <a:endParaRPr lang="en-US" sz="2133" u="sng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LR sets</a:t>
            </a:r>
            <a:endParaRPr lang="en-US" sz="1067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8EB932-9142-4225-92C2-88A5A32F2A47}"/>
              </a:ext>
            </a:extLst>
          </p:cNvPr>
          <p:cNvSpPr txBox="1"/>
          <p:nvPr/>
        </p:nvSpPr>
        <p:spPr>
          <a:xfrm>
            <a:off x="497126" y="1694959"/>
            <a:ext cx="3363023" cy="1692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2133" b="1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Data interpretations</a:t>
            </a:r>
          </a:p>
          <a:p>
            <a:pPr algn="ctr" defTabSz="1219170">
              <a:defRPr/>
            </a:pPr>
            <a:endParaRPr lang="en-US" sz="2133" u="sng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Different types of graph based questions, like bar graph, stacked charts, area chart, pie charts etc.</a:t>
            </a:r>
            <a:endParaRPr lang="en-US" sz="1067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 defTabSz="1219170">
              <a:defRPr/>
            </a:pPr>
            <a:endParaRPr lang="en-US" sz="1333" i="1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DCFF61-8EB8-445E-8E53-A3836BF6B43C}"/>
              </a:ext>
            </a:extLst>
          </p:cNvPr>
          <p:cNvSpPr txBox="1"/>
          <p:nvPr/>
        </p:nvSpPr>
        <p:spPr>
          <a:xfrm>
            <a:off x="422240" y="3868516"/>
            <a:ext cx="3186441" cy="2226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2133" b="1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Quantitative ability</a:t>
            </a:r>
          </a:p>
          <a:p>
            <a:pPr algn="ctr" defTabSz="1219170">
              <a:defRPr/>
            </a:pPr>
            <a:endParaRPr lang="en-US" sz="1467" u="sng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fontAlgn="base">
              <a:buFont typeface="Arial" panose="020B0604020202020204" pitchFamily="34" charset="0"/>
              <a:buChar char="•"/>
            </a:pPr>
            <a:endParaRPr lang="en-US" sz="1467" dirty="0">
              <a:latin typeface="Roboto"/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467" kern="0" dirty="0" err="1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Maths</a:t>
            </a:r>
            <a:endParaRPr lang="en-US" sz="1467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467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Logical concepts with </a:t>
            </a:r>
            <a:r>
              <a:rPr lang="en-US" sz="1467" kern="0" dirty="0" err="1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Maths</a:t>
            </a:r>
            <a:endParaRPr lang="en-US" sz="1467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467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Very similar to what you studied at the time of first placements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467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Till class 12</a:t>
            </a:r>
            <a:r>
              <a:rPr lang="en-US" sz="1467" kern="0" baseline="300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th</a:t>
            </a:r>
            <a:r>
              <a:rPr lang="en-US" sz="1467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467" kern="0" dirty="0" err="1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maths</a:t>
            </a:r>
            <a:r>
              <a:rPr lang="en-US" sz="1467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 nothing more</a:t>
            </a:r>
            <a:br>
              <a:rPr lang="en-US" sz="1467" dirty="0"/>
            </a:br>
            <a:endParaRPr lang="en-US" sz="1467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C46071-ABBC-4253-B458-37D4A7607528}"/>
              </a:ext>
            </a:extLst>
          </p:cNvPr>
          <p:cNvSpPr txBox="1"/>
          <p:nvPr/>
        </p:nvSpPr>
        <p:spPr>
          <a:xfrm>
            <a:off x="8644569" y="3868516"/>
            <a:ext cx="3367753" cy="2431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2133" b="1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Communication skills, verbal ability</a:t>
            </a:r>
          </a:p>
          <a:p>
            <a:pPr algn="ctr" defTabSz="1219170">
              <a:defRPr/>
            </a:pPr>
            <a:endParaRPr lang="en-US" sz="2133" u="sng" kern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Analytical passage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Case studies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Research papers</a:t>
            </a:r>
          </a:p>
          <a:p>
            <a:pPr marL="380990" indent="-380990" defTabSz="1219170">
              <a:buFontTx/>
              <a:buChar char="-"/>
              <a:defRPr/>
            </a:pPr>
            <a:r>
              <a:rPr lang="en-US" sz="1600" kern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Usually not a separate paper</a:t>
            </a:r>
          </a:p>
          <a:p>
            <a:pPr marL="380990" indent="-380990" defTabSz="1219170">
              <a:buFontTx/>
              <a:buChar char="-"/>
              <a:defRPr/>
            </a:pPr>
            <a:endParaRPr lang="en-US" sz="1067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 defTabSz="1219170">
              <a:defRPr/>
            </a:pPr>
            <a:endParaRPr lang="en-US" sz="1333" kern="0" dirty="0">
              <a:ln w="0"/>
              <a:solidFill>
                <a:prstClr val="black">
                  <a:lumMod val="50000"/>
                  <a:lumOff val="50000"/>
                </a:prst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1A33DEB-8A3B-4E04-A700-D84BCE3A751F}"/>
              </a:ext>
            </a:extLst>
          </p:cNvPr>
          <p:cNvSpPr txBox="1"/>
          <p:nvPr/>
        </p:nvSpPr>
        <p:spPr>
          <a:xfrm>
            <a:off x="4358443" y="3234904"/>
            <a:ext cx="2933352" cy="2062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>
              <a:defRPr/>
            </a:pPr>
            <a:r>
              <a:rPr lang="en-US" sz="4267" b="1" kern="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Concepts </a:t>
            </a:r>
          </a:p>
          <a:p>
            <a:pPr algn="ctr" defTabSz="1219170">
              <a:defRPr/>
            </a:pPr>
            <a:r>
              <a:rPr lang="en-US" sz="4267" b="1" kern="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&amp; Perspective</a:t>
            </a:r>
            <a:endParaRPr lang="en-US" sz="1333" b="1" kern="0" dirty="0">
              <a:ln w="0"/>
              <a:solidFill>
                <a:schemeClr val="bg2">
                  <a:lumMod val="25000"/>
                </a:scheme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46F960F-EA72-4D0F-8516-343FA7C5A361}"/>
              </a:ext>
            </a:extLst>
          </p:cNvPr>
          <p:cNvCxnSpPr/>
          <p:nvPr/>
        </p:nvCxnSpPr>
        <p:spPr>
          <a:xfrm>
            <a:off x="3608681" y="2942095"/>
            <a:ext cx="686767" cy="635920"/>
          </a:xfrm>
          <a:prstGeom prst="line">
            <a:avLst/>
          </a:prstGeom>
          <a:noFill/>
          <a:ln w="12700" cap="flat" cmpd="sng" algn="ctr">
            <a:solidFill>
              <a:srgbClr val="A5A5A5"/>
            </a:solidFill>
            <a:prstDash val="sysDot"/>
            <a:miter lim="800000"/>
          </a:ln>
          <a:effectLst/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295C7BC-E86A-4E24-975E-887FFBC02C58}"/>
              </a:ext>
            </a:extLst>
          </p:cNvPr>
          <p:cNvCxnSpPr>
            <a:cxnSpLocks/>
          </p:cNvCxnSpPr>
          <p:nvPr/>
        </p:nvCxnSpPr>
        <p:spPr>
          <a:xfrm flipH="1">
            <a:off x="7565953" y="2941871"/>
            <a:ext cx="593203" cy="633415"/>
          </a:xfrm>
          <a:prstGeom prst="line">
            <a:avLst/>
          </a:prstGeom>
          <a:noFill/>
          <a:ln w="12700" cap="flat" cmpd="sng" algn="ctr">
            <a:solidFill>
              <a:srgbClr val="A5A5A5"/>
            </a:solidFill>
            <a:prstDash val="sysDot"/>
            <a:miter lim="800000"/>
          </a:ln>
          <a:effectLst/>
        </p:spPr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379EF5-F6EC-4C02-AF88-51B36303E46E}"/>
              </a:ext>
            </a:extLst>
          </p:cNvPr>
          <p:cNvCxnSpPr/>
          <p:nvPr/>
        </p:nvCxnSpPr>
        <p:spPr>
          <a:xfrm>
            <a:off x="3447403" y="4258365"/>
            <a:ext cx="876808" cy="0"/>
          </a:xfrm>
          <a:prstGeom prst="line">
            <a:avLst/>
          </a:prstGeom>
          <a:noFill/>
          <a:ln w="12700" cap="flat" cmpd="sng" algn="ctr">
            <a:solidFill>
              <a:srgbClr val="A5A5A5"/>
            </a:solidFill>
            <a:prstDash val="sysDot"/>
            <a:miter lim="800000"/>
          </a:ln>
          <a:effectLst/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E3C2322-4928-439F-91B9-CA362D752163}"/>
              </a:ext>
            </a:extLst>
          </p:cNvPr>
          <p:cNvCxnSpPr/>
          <p:nvPr/>
        </p:nvCxnSpPr>
        <p:spPr>
          <a:xfrm>
            <a:off x="7598973" y="4258365"/>
            <a:ext cx="876808" cy="0"/>
          </a:xfrm>
          <a:prstGeom prst="line">
            <a:avLst/>
          </a:prstGeom>
          <a:noFill/>
          <a:ln w="12700" cap="flat" cmpd="sng" algn="ctr">
            <a:solidFill>
              <a:srgbClr val="A5A5A5"/>
            </a:solidFill>
            <a:prstDash val="sysDot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3666347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EE91F-6266-48E7-B019-E686AB64E42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CAB3B546-51CB-4994-A9F1-8F1962DB7C8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509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7D696845-BE4C-B14E-A560-E5BA050C69A8}" type="datetime1">
              <a:rPr lang="en-IN">
                <a:solidFill>
                  <a:srgbClr val="898989"/>
                </a:solidFill>
                <a:latin typeface="Proxima Nova Rg" pitchFamily="50" charset="0"/>
              </a:rPr>
              <a:t>05-01-2020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074666" y="6367046"/>
            <a:ext cx="4100391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IN" dirty="0">
                <a:solidFill>
                  <a:srgbClr val="898989"/>
                </a:solidFill>
                <a:latin typeface="Proxima Nova Rg" pitchFamily="50" charset="0"/>
              </a:rPr>
              <a:t>Footer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43E4283-C9C9-4B4B-8AD7-F5EB4A5101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85131" y="4669113"/>
            <a:ext cx="7140108" cy="1116012"/>
          </a:xfrm>
          <a:prstGeom prst="rect">
            <a:avLst/>
          </a:prstGeom>
        </p:spPr>
        <p:txBody>
          <a:bodyPr/>
          <a:lstStyle>
            <a:lvl1pPr marL="214313" indent="-214313">
              <a:buFontTx/>
              <a:buBlip>
                <a:blip r:embed="rId2"/>
              </a:buBlip>
              <a:defRPr sz="12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Practice in teams of 4 students</a:t>
            </a:r>
          </a:p>
          <a:p>
            <a:pPr lvl="0"/>
            <a:r>
              <a:rPr lang="en-US" dirty="0"/>
              <a:t>Industry expert mentoring to learn better</a:t>
            </a:r>
          </a:p>
          <a:p>
            <a:pPr lvl="0"/>
            <a:r>
              <a:rPr lang="en-US" dirty="0"/>
              <a:t>Get personalised feedback for improvements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1"/>
            <a:ext cx="2743200" cy="366183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solidFill>
                  <a:srgbClr val="898989"/>
                </a:solidFill>
                <a:latin typeface="Proxima Nova Rg" pitchFamily="50" charset="0"/>
              </a:rPr>
              <a:pPr algn="r"/>
              <a:t>8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A2B68-77BD-4049-9697-AD2FBFEACD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236D4-B323-4764-BED7-2F5402425C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21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A7D04D-C73F-4B53-A801-CFED8FE19269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blipFill>
            <a:blip r:embed="rId4">
              <a:alphaModFix amt="1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 txBox="1">
            <a:spLocks/>
          </p:cNvSpPr>
          <p:nvPr/>
        </p:nvSpPr>
        <p:spPr>
          <a:xfrm>
            <a:off x="8682565" y="6356351"/>
            <a:ext cx="2743200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>
                <a:solidFill>
                  <a:srgbClr val="FF0000"/>
                </a:solidFill>
              </a:rPr>
              <a:t>11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40077C-D774-6A4A-99ED-282FA37BB4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113" y="276120"/>
            <a:ext cx="1084840" cy="28947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0900" y="2363847"/>
            <a:ext cx="971421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we divide the data into a  80 – 20 Random split for Train and Test and create the model on Train, does it ensure that our model and underlying strategy will work in the future:</a:t>
            </a:r>
          </a:p>
          <a:p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Yes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No</a:t>
            </a:r>
          </a:p>
          <a:p>
            <a:endParaRPr lang="en-US" sz="2400" dirty="0"/>
          </a:p>
        </p:txBody>
      </p:sp>
      <p:sp>
        <p:nvSpPr>
          <p:cNvPr id="14" name="Title 11">
            <a:extLst>
              <a:ext uri="{FF2B5EF4-FFF2-40B4-BE49-F238E27FC236}">
                <a16:creationId xmlns:a16="http://schemas.microsoft.com/office/drawing/2014/main" id="{007EF966-9069-4D9C-899F-C39438FA135C}"/>
              </a:ext>
            </a:extLst>
          </p:cNvPr>
          <p:cNvSpPr txBox="1">
            <a:spLocks/>
          </p:cNvSpPr>
          <p:nvPr/>
        </p:nvSpPr>
        <p:spPr>
          <a:xfrm>
            <a:off x="856223" y="829797"/>
            <a:ext cx="7324271" cy="1758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700" b="0" kern="1200">
                <a:solidFill>
                  <a:schemeClr val="bg1"/>
                </a:solidFill>
                <a:latin typeface="Neue Plak" panose="020B0804030202020204" pitchFamily="34" charset="0"/>
                <a:ea typeface="+mj-ea"/>
                <a:cs typeface="+mj-cs"/>
              </a:defRPr>
            </a:lvl1pPr>
          </a:lstStyle>
          <a:p>
            <a:r>
              <a:rPr lang="en-IN" sz="4800" dirty="0">
                <a:solidFill>
                  <a:srgbClr val="F5333F"/>
                </a:solidFill>
                <a:latin typeface="Proxima Nova" panose="02000506030000020004" pitchFamily="2" charset="0"/>
              </a:rPr>
              <a:t>Poll Question</a:t>
            </a:r>
          </a:p>
        </p:txBody>
      </p:sp>
    </p:spTree>
    <p:extLst>
      <p:ext uri="{BB962C8B-B14F-4D97-AF65-F5344CB8AC3E}">
        <p14:creationId xmlns:p14="http://schemas.microsoft.com/office/powerpoint/2010/main" val="1937132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8EE91F-6266-48E7-B019-E686AB64E42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1" name="Date Placeholder 5">
            <a:extLst>
              <a:ext uri="{FF2B5EF4-FFF2-40B4-BE49-F238E27FC236}">
                <a16:creationId xmlns:a16="http://schemas.microsoft.com/office/drawing/2014/main" id="{CAB3B546-51CB-4994-A9F1-8F1962DB7C8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509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7D696845-BE4C-B14E-A560-E5BA050C69A8}" type="datetime1">
              <a:rPr lang="en-IN">
                <a:solidFill>
                  <a:srgbClr val="898989"/>
                </a:solidFill>
                <a:latin typeface="Proxima Nova Rg" pitchFamily="50" charset="0"/>
              </a:rPr>
              <a:t>05-01-2020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074666" y="6367046"/>
            <a:ext cx="4100391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IN" dirty="0">
                <a:solidFill>
                  <a:srgbClr val="898989"/>
                </a:solidFill>
                <a:latin typeface="Proxima Nova Rg" pitchFamily="50" charset="0"/>
              </a:rPr>
              <a:t>Footer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43E4283-C9C9-4B4B-8AD7-F5EB4A5101F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85131" y="4669113"/>
            <a:ext cx="7140108" cy="1116012"/>
          </a:xfrm>
          <a:prstGeom prst="rect">
            <a:avLst/>
          </a:prstGeom>
        </p:spPr>
        <p:txBody>
          <a:bodyPr/>
          <a:lstStyle>
            <a:lvl1pPr marL="214313" indent="-214313">
              <a:buFontTx/>
              <a:buBlip>
                <a:blip r:embed="rId2"/>
              </a:buBlip>
              <a:defRPr sz="1200" b="0">
                <a:latin typeface="Proxima Nova Rg" panose="02000506030000020004" pitchFamily="50" charset="0"/>
              </a:defRPr>
            </a:lvl1pPr>
          </a:lstStyle>
          <a:p>
            <a:pPr lvl="0"/>
            <a:r>
              <a:rPr lang="en-US" dirty="0"/>
              <a:t>Practice in teams of 4 students</a:t>
            </a:r>
          </a:p>
          <a:p>
            <a:pPr lvl="0"/>
            <a:r>
              <a:rPr lang="en-US" dirty="0"/>
              <a:t>Industry expert mentoring to learn better</a:t>
            </a:r>
          </a:p>
          <a:p>
            <a:pPr lvl="0"/>
            <a:r>
              <a:rPr lang="en-US" dirty="0"/>
              <a:t>Get personalised feedback for improvements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1"/>
            <a:ext cx="2743200" cy="366183"/>
          </a:xfrm>
          <a:prstGeom prst="rect">
            <a:avLst/>
          </a:prstGeom>
        </p:spPr>
        <p:txBody>
          <a:bodyPr/>
          <a:lstStyle/>
          <a:p>
            <a:pPr algn="r"/>
            <a:fld id="{273EEA2F-D825-49D3-9C25-497F06EFD3F7}" type="slidenum">
              <a:rPr lang="en-IN">
                <a:solidFill>
                  <a:srgbClr val="898989"/>
                </a:solidFill>
                <a:latin typeface="Proxima Nova Rg" pitchFamily="50" charset="0"/>
              </a:rPr>
              <a:pPr algn="r"/>
              <a:t>9</a:t>
            </a:fld>
            <a:endParaRPr lang="en-IN" dirty="0">
              <a:solidFill>
                <a:srgbClr val="898989"/>
              </a:solidFill>
              <a:latin typeface="Proxima Nova Rg" pitchFamily="50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A2B68-77BD-4049-9697-AD2FBFEACDD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8B236D4-B323-4764-BED7-2F5402425C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21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A7D04D-C73F-4B53-A801-CFED8FE19269}"/>
              </a:ext>
            </a:extLst>
          </p:cNvPr>
          <p:cNvSpPr/>
          <p:nvPr/>
        </p:nvSpPr>
        <p:spPr>
          <a:xfrm>
            <a:off x="-1" y="0"/>
            <a:ext cx="12192001" cy="6858000"/>
          </a:xfrm>
          <a:prstGeom prst="rect">
            <a:avLst/>
          </a:prstGeom>
          <a:blipFill>
            <a:blip r:embed="rId4">
              <a:alphaModFix amt="17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351" dirty="0"/>
          </a:p>
        </p:txBody>
      </p:sp>
      <p:sp>
        <p:nvSpPr>
          <p:cNvPr id="19" name="Slide Number Placeholder 7">
            <a:extLst>
              <a:ext uri="{FF2B5EF4-FFF2-40B4-BE49-F238E27FC236}">
                <a16:creationId xmlns:a16="http://schemas.microsoft.com/office/drawing/2014/main" id="{64FD5022-C834-4670-BF94-5D8ED5DD90FA}"/>
              </a:ext>
            </a:extLst>
          </p:cNvPr>
          <p:cNvSpPr txBox="1">
            <a:spLocks/>
          </p:cNvSpPr>
          <p:nvPr/>
        </p:nvSpPr>
        <p:spPr>
          <a:xfrm>
            <a:off x="8682565" y="6356351"/>
            <a:ext cx="2743200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200" dirty="0">
                <a:solidFill>
                  <a:srgbClr val="FF0000"/>
                </a:solidFill>
              </a:rPr>
              <a:t>11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40077C-D774-6A4A-99ED-282FA37BB4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5113" y="276120"/>
            <a:ext cx="1084840" cy="28947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50901" y="2363847"/>
            <a:ext cx="76419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is IQR and how is it used in identifying outliers, What is outlier in the below?</a:t>
            </a:r>
          </a:p>
          <a:p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50</a:t>
            </a:r>
            <a:r>
              <a:rPr lang="en-US" sz="2400" baseline="30000" dirty="0"/>
              <a:t>th</a:t>
            </a:r>
            <a:r>
              <a:rPr lang="en-US" sz="2400" dirty="0"/>
              <a:t> percentile + 1.5 IQR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AutoNum type="arabicPeriod"/>
            </a:pPr>
            <a:r>
              <a:rPr lang="en-US" sz="2400" dirty="0"/>
              <a:t>75</a:t>
            </a:r>
            <a:r>
              <a:rPr lang="en-US" sz="2400" baseline="30000" dirty="0"/>
              <a:t>th</a:t>
            </a:r>
            <a:r>
              <a:rPr lang="en-US" sz="2400" dirty="0"/>
              <a:t> percentile + 1.5 IQR</a:t>
            </a:r>
          </a:p>
          <a:p>
            <a:pPr marL="457189" indent="-457189">
              <a:buAutoNum type="arabicPeriod"/>
            </a:pPr>
            <a:endParaRPr lang="en-US" sz="2400" dirty="0"/>
          </a:p>
          <a:p>
            <a:pPr marL="457189" indent="-457189">
              <a:buFontTx/>
              <a:buAutoNum type="arabicPeriod"/>
            </a:pPr>
            <a:r>
              <a:rPr lang="en-US" sz="2400" dirty="0"/>
              <a:t>90</a:t>
            </a:r>
            <a:r>
              <a:rPr lang="en-US" sz="2400" baseline="30000" dirty="0"/>
              <a:t>th</a:t>
            </a:r>
            <a:r>
              <a:rPr lang="en-US" sz="2400" dirty="0"/>
              <a:t> percentile + 1.5 IQR</a:t>
            </a:r>
          </a:p>
          <a:p>
            <a:endParaRPr lang="en-US" sz="2400" dirty="0"/>
          </a:p>
        </p:txBody>
      </p:sp>
      <p:sp>
        <p:nvSpPr>
          <p:cNvPr id="14" name="Title 11">
            <a:extLst>
              <a:ext uri="{FF2B5EF4-FFF2-40B4-BE49-F238E27FC236}">
                <a16:creationId xmlns:a16="http://schemas.microsoft.com/office/drawing/2014/main" id="{007EF966-9069-4D9C-899F-C39438FA135C}"/>
              </a:ext>
            </a:extLst>
          </p:cNvPr>
          <p:cNvSpPr txBox="1">
            <a:spLocks/>
          </p:cNvSpPr>
          <p:nvPr/>
        </p:nvSpPr>
        <p:spPr>
          <a:xfrm>
            <a:off x="856223" y="829797"/>
            <a:ext cx="7324271" cy="1758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700" b="0" kern="1200">
                <a:solidFill>
                  <a:schemeClr val="bg1"/>
                </a:solidFill>
                <a:latin typeface="Neue Plak" panose="020B0804030202020204" pitchFamily="34" charset="0"/>
                <a:ea typeface="+mj-ea"/>
                <a:cs typeface="+mj-cs"/>
              </a:defRPr>
            </a:lvl1pPr>
          </a:lstStyle>
          <a:p>
            <a:r>
              <a:rPr lang="en-IN" sz="4800" dirty="0">
                <a:solidFill>
                  <a:srgbClr val="F5333F"/>
                </a:solidFill>
                <a:latin typeface="Proxima Nova" panose="02000506030000020004" pitchFamily="2" charset="0"/>
              </a:rPr>
              <a:t>Poll Question</a:t>
            </a:r>
          </a:p>
        </p:txBody>
      </p:sp>
    </p:spTree>
    <p:extLst>
      <p:ext uri="{BB962C8B-B14F-4D97-AF65-F5344CB8AC3E}">
        <p14:creationId xmlns:p14="http://schemas.microsoft.com/office/powerpoint/2010/main" val="2515200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1060</Words>
  <Application>Microsoft Office PowerPoint</Application>
  <PresentationFormat>Widescreen</PresentationFormat>
  <Paragraphs>304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Neue Plak</vt:lpstr>
      <vt:lpstr>Proxima Nova</vt:lpstr>
      <vt:lpstr>Proxima Nova Rg</vt:lpstr>
      <vt:lpstr>Roboto</vt:lpstr>
      <vt:lpstr>Wingdings</vt:lpstr>
      <vt:lpstr>Office Theme</vt:lpstr>
      <vt:lpstr>PowerPoint Presentation</vt:lpstr>
      <vt:lpstr>PowerPoint Presentation</vt:lpstr>
      <vt:lpstr>Mapping the skills</vt:lpstr>
      <vt:lpstr>The important skillsets desired in an analyst</vt:lpstr>
      <vt:lpstr>The generic hiring process</vt:lpstr>
      <vt:lpstr>Understanding the perspective of the interviewer ?</vt:lpstr>
      <vt:lpstr>Understanding the perspective of the interviewer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Basic steps in a complete Data Science Project</vt:lpstr>
      <vt:lpstr>Types of case studies</vt:lpstr>
      <vt:lpstr>PowerPoint Presentation</vt:lpstr>
      <vt:lpstr>Resume based questions</vt:lpstr>
      <vt:lpstr>HR rounds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generic hiring process</dc:title>
  <dc:creator>Tilak Dadhich</dc:creator>
  <cp:lastModifiedBy>Tilak Dadhich</cp:lastModifiedBy>
  <cp:revision>5</cp:revision>
  <dcterms:created xsi:type="dcterms:W3CDTF">2019-12-08T05:21:19Z</dcterms:created>
  <dcterms:modified xsi:type="dcterms:W3CDTF">2020-01-05T04:25:15Z</dcterms:modified>
</cp:coreProperties>
</file>

<file path=docProps/thumbnail.jpeg>
</file>